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6" r:id="rId6"/>
    <p:sldId id="260" r:id="rId7"/>
    <p:sldId id="267" r:id="rId8"/>
    <p:sldId id="261" r:id="rId9"/>
    <p:sldId id="262" r:id="rId10"/>
    <p:sldId id="263" r:id="rId11"/>
    <p:sldId id="264" r:id="rId12"/>
    <p:sldId id="265"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3"/>
  </p:normalViewPr>
  <p:slideViewPr>
    <p:cSldViewPr snapToGrid="0">
      <p:cViewPr>
        <p:scale>
          <a:sx n="114" d="100"/>
          <a:sy n="114" d="100"/>
        </p:scale>
        <p:origin x="360" y="5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F5A2CB-F78B-4933-B6E9-BBE3084423B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F9513AC-D1A9-4E21-A407-6710A6755C6F}">
      <dgm:prSet/>
      <dgm:spPr/>
      <dgm:t>
        <a:bodyPr/>
        <a:lstStyle/>
        <a:p>
          <a:r>
            <a:rPr lang="en-US" b="0" i="0" dirty="0"/>
            <a:t>Hospital Readmission Reduction Program (HRRP)</a:t>
          </a:r>
          <a:endParaRPr lang="en-US" dirty="0"/>
        </a:p>
      </dgm:t>
    </dgm:pt>
    <dgm:pt modelId="{DA648ADE-60C3-42AB-B53F-7DEEA4654CFC}" type="parTrans" cxnId="{CEA4D0F5-9EAE-4277-B155-AFB32DDFB431}">
      <dgm:prSet/>
      <dgm:spPr/>
      <dgm:t>
        <a:bodyPr/>
        <a:lstStyle/>
        <a:p>
          <a:endParaRPr lang="en-US"/>
        </a:p>
      </dgm:t>
    </dgm:pt>
    <dgm:pt modelId="{B5B038E2-1E0E-431D-A23D-A6F00D129A07}" type="sibTrans" cxnId="{CEA4D0F5-9EAE-4277-B155-AFB32DDFB431}">
      <dgm:prSet/>
      <dgm:spPr/>
      <dgm:t>
        <a:bodyPr/>
        <a:lstStyle/>
        <a:p>
          <a:endParaRPr lang="en-US"/>
        </a:p>
      </dgm:t>
    </dgm:pt>
    <dgm:pt modelId="{5D9F99D5-7FFA-4171-91BF-78CFA1DD1794}">
      <dgm:prSet/>
      <dgm:spPr/>
      <dgm:t>
        <a:bodyPr/>
        <a:lstStyle/>
        <a:p>
          <a:r>
            <a:rPr lang="en-US" b="0" i="0"/>
            <a:t>Average cost of readmission after hip/knee surgery = $8,588 (Phillips et al., 2019)</a:t>
          </a:r>
          <a:endParaRPr lang="en-US"/>
        </a:p>
      </dgm:t>
    </dgm:pt>
    <dgm:pt modelId="{931D2248-87E1-462E-BBBC-6E2240A9C633}" type="parTrans" cxnId="{0DA49435-1DBB-4401-B25A-D9466086A197}">
      <dgm:prSet/>
      <dgm:spPr/>
      <dgm:t>
        <a:bodyPr/>
        <a:lstStyle/>
        <a:p>
          <a:endParaRPr lang="en-US"/>
        </a:p>
      </dgm:t>
    </dgm:pt>
    <dgm:pt modelId="{7D48408B-BA7C-4ACE-AC0C-223646E6839B}" type="sibTrans" cxnId="{0DA49435-1DBB-4401-B25A-D9466086A197}">
      <dgm:prSet/>
      <dgm:spPr/>
      <dgm:t>
        <a:bodyPr/>
        <a:lstStyle/>
        <a:p>
          <a:endParaRPr lang="en-US"/>
        </a:p>
      </dgm:t>
    </dgm:pt>
    <dgm:pt modelId="{A63A82BD-5773-4087-8C54-9845E0B49991}">
      <dgm:prSet/>
      <dgm:spPr/>
      <dgm:t>
        <a:bodyPr/>
        <a:lstStyle/>
        <a:p>
          <a:r>
            <a:rPr lang="en-US" b="0" i="0"/>
            <a:t>Insights from this analysis can help health insurance companies guide patients towards hospitals with better outcomes, thereby improving patient outcomes and reducing costs</a:t>
          </a:r>
          <a:endParaRPr lang="en-US"/>
        </a:p>
      </dgm:t>
    </dgm:pt>
    <dgm:pt modelId="{4D3D94BA-828A-47A2-ACF0-36D19E446ED4}" type="parTrans" cxnId="{FE043E2D-1F86-4DF7-A8D3-C401DAA10616}">
      <dgm:prSet/>
      <dgm:spPr/>
      <dgm:t>
        <a:bodyPr/>
        <a:lstStyle/>
        <a:p>
          <a:endParaRPr lang="en-US"/>
        </a:p>
      </dgm:t>
    </dgm:pt>
    <dgm:pt modelId="{5C5DB427-B454-4270-A7AF-3A9515641641}" type="sibTrans" cxnId="{FE043E2D-1F86-4DF7-A8D3-C401DAA10616}">
      <dgm:prSet/>
      <dgm:spPr/>
      <dgm:t>
        <a:bodyPr/>
        <a:lstStyle/>
        <a:p>
          <a:endParaRPr lang="en-US"/>
        </a:p>
      </dgm:t>
    </dgm:pt>
    <dgm:pt modelId="{0D97BC96-4420-45A9-A4B6-4098D9FBCC2E}" type="pres">
      <dgm:prSet presAssocID="{FDF5A2CB-F78B-4933-B6E9-BBE3084423B0}" presName="root" presStyleCnt="0">
        <dgm:presLayoutVars>
          <dgm:dir/>
          <dgm:resizeHandles val="exact"/>
        </dgm:presLayoutVars>
      </dgm:prSet>
      <dgm:spPr/>
    </dgm:pt>
    <dgm:pt modelId="{2C4CFAC9-2A57-48F0-9C2F-79FD4671C077}" type="pres">
      <dgm:prSet presAssocID="{8F9513AC-D1A9-4E21-A407-6710A6755C6F}" presName="compNode" presStyleCnt="0"/>
      <dgm:spPr/>
    </dgm:pt>
    <dgm:pt modelId="{B5949F58-575E-44FA-94DB-5D56A8BA6976}" type="pres">
      <dgm:prSet presAssocID="{8F9513AC-D1A9-4E21-A407-6710A6755C6F}" presName="bgRect" presStyleLbl="bgShp" presStyleIdx="0" presStyleCnt="3"/>
      <dgm:spPr/>
    </dgm:pt>
    <dgm:pt modelId="{B580607F-C068-4D22-8A20-E752042B31F8}" type="pres">
      <dgm:prSet presAssocID="{8F9513AC-D1A9-4E21-A407-6710A6755C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145B1E85-20F4-4794-B2B1-3AB0129F6246}" type="pres">
      <dgm:prSet presAssocID="{8F9513AC-D1A9-4E21-A407-6710A6755C6F}" presName="spaceRect" presStyleCnt="0"/>
      <dgm:spPr/>
    </dgm:pt>
    <dgm:pt modelId="{C82F9885-6D2E-4725-BB8E-6786C4A85590}" type="pres">
      <dgm:prSet presAssocID="{8F9513AC-D1A9-4E21-A407-6710A6755C6F}" presName="parTx" presStyleLbl="revTx" presStyleIdx="0" presStyleCnt="3">
        <dgm:presLayoutVars>
          <dgm:chMax val="0"/>
          <dgm:chPref val="0"/>
        </dgm:presLayoutVars>
      </dgm:prSet>
      <dgm:spPr/>
    </dgm:pt>
    <dgm:pt modelId="{49743F0A-7FB2-42D0-A95E-BFC5B4A31BBB}" type="pres">
      <dgm:prSet presAssocID="{B5B038E2-1E0E-431D-A23D-A6F00D129A07}" presName="sibTrans" presStyleCnt="0"/>
      <dgm:spPr/>
    </dgm:pt>
    <dgm:pt modelId="{93D52F97-2A0D-4180-9176-D76BC6D2FFB4}" type="pres">
      <dgm:prSet presAssocID="{5D9F99D5-7FFA-4171-91BF-78CFA1DD1794}" presName="compNode" presStyleCnt="0"/>
      <dgm:spPr/>
    </dgm:pt>
    <dgm:pt modelId="{4FFF2EDF-C755-471A-8499-F88336D0ACFB}" type="pres">
      <dgm:prSet presAssocID="{5D9F99D5-7FFA-4171-91BF-78CFA1DD1794}" presName="bgRect" presStyleLbl="bgShp" presStyleIdx="1" presStyleCnt="3"/>
      <dgm:spPr/>
    </dgm:pt>
    <dgm:pt modelId="{99A5E012-02B1-4593-85E3-F0FB62813CAA}" type="pres">
      <dgm:prSet presAssocID="{5D9F99D5-7FFA-4171-91BF-78CFA1DD17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mbulance"/>
        </a:ext>
      </dgm:extLst>
    </dgm:pt>
    <dgm:pt modelId="{390C2640-FA3D-4003-8439-89EE105240ED}" type="pres">
      <dgm:prSet presAssocID="{5D9F99D5-7FFA-4171-91BF-78CFA1DD1794}" presName="spaceRect" presStyleCnt="0"/>
      <dgm:spPr/>
    </dgm:pt>
    <dgm:pt modelId="{30A5E0EE-BE95-41FF-BDD7-9986A1881A53}" type="pres">
      <dgm:prSet presAssocID="{5D9F99D5-7FFA-4171-91BF-78CFA1DD1794}" presName="parTx" presStyleLbl="revTx" presStyleIdx="1" presStyleCnt="3">
        <dgm:presLayoutVars>
          <dgm:chMax val="0"/>
          <dgm:chPref val="0"/>
        </dgm:presLayoutVars>
      </dgm:prSet>
      <dgm:spPr/>
    </dgm:pt>
    <dgm:pt modelId="{3B0F0A6B-90CD-4F58-AB23-D9987AD5FA1F}" type="pres">
      <dgm:prSet presAssocID="{7D48408B-BA7C-4ACE-AC0C-223646E6839B}" presName="sibTrans" presStyleCnt="0"/>
      <dgm:spPr/>
    </dgm:pt>
    <dgm:pt modelId="{25E06C98-D29D-438B-ACB8-4707FF91C16E}" type="pres">
      <dgm:prSet presAssocID="{A63A82BD-5773-4087-8C54-9845E0B49991}" presName="compNode" presStyleCnt="0"/>
      <dgm:spPr/>
    </dgm:pt>
    <dgm:pt modelId="{1E8E53C7-6611-4BA9-AE5B-A9C76CB2A46B}" type="pres">
      <dgm:prSet presAssocID="{A63A82BD-5773-4087-8C54-9845E0B49991}" presName="bgRect" presStyleLbl="bgShp" presStyleIdx="2" presStyleCnt="3"/>
      <dgm:spPr/>
    </dgm:pt>
    <dgm:pt modelId="{ECEBF58E-9EB3-4214-BFDA-F050FD759B14}" type="pres">
      <dgm:prSet presAssocID="{A63A82BD-5773-4087-8C54-9845E0B499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5C39F03C-2B65-4383-91E6-3E5B764EF784}" type="pres">
      <dgm:prSet presAssocID="{A63A82BD-5773-4087-8C54-9845E0B49991}" presName="spaceRect" presStyleCnt="0"/>
      <dgm:spPr/>
    </dgm:pt>
    <dgm:pt modelId="{BFB8E9F4-2072-4C8A-BC63-352A670E724A}" type="pres">
      <dgm:prSet presAssocID="{A63A82BD-5773-4087-8C54-9845E0B49991}" presName="parTx" presStyleLbl="revTx" presStyleIdx="2" presStyleCnt="3">
        <dgm:presLayoutVars>
          <dgm:chMax val="0"/>
          <dgm:chPref val="0"/>
        </dgm:presLayoutVars>
      </dgm:prSet>
      <dgm:spPr/>
    </dgm:pt>
  </dgm:ptLst>
  <dgm:cxnLst>
    <dgm:cxn modelId="{FE043E2D-1F86-4DF7-A8D3-C401DAA10616}" srcId="{FDF5A2CB-F78B-4933-B6E9-BBE3084423B0}" destId="{A63A82BD-5773-4087-8C54-9845E0B49991}" srcOrd="2" destOrd="0" parTransId="{4D3D94BA-828A-47A2-ACF0-36D19E446ED4}" sibTransId="{5C5DB427-B454-4270-A7AF-3A9515641641}"/>
    <dgm:cxn modelId="{0DA49435-1DBB-4401-B25A-D9466086A197}" srcId="{FDF5A2CB-F78B-4933-B6E9-BBE3084423B0}" destId="{5D9F99D5-7FFA-4171-91BF-78CFA1DD1794}" srcOrd="1" destOrd="0" parTransId="{931D2248-87E1-462E-BBBC-6E2240A9C633}" sibTransId="{7D48408B-BA7C-4ACE-AC0C-223646E6839B}"/>
    <dgm:cxn modelId="{7B8AF13D-607B-4C5B-AC8D-98D50C12D372}" type="presOf" srcId="{A63A82BD-5773-4087-8C54-9845E0B49991}" destId="{BFB8E9F4-2072-4C8A-BC63-352A670E724A}" srcOrd="0" destOrd="0" presId="urn:microsoft.com/office/officeart/2018/2/layout/IconVerticalSolidList"/>
    <dgm:cxn modelId="{1DF7974E-A993-44E3-92B1-03C364BF686E}" type="presOf" srcId="{5D9F99D5-7FFA-4171-91BF-78CFA1DD1794}" destId="{30A5E0EE-BE95-41FF-BDD7-9986A1881A53}" srcOrd="0" destOrd="0" presId="urn:microsoft.com/office/officeart/2018/2/layout/IconVerticalSolidList"/>
    <dgm:cxn modelId="{B254F3AA-BDFD-47F4-8C88-10110085AF2E}" type="presOf" srcId="{FDF5A2CB-F78B-4933-B6E9-BBE3084423B0}" destId="{0D97BC96-4420-45A9-A4B6-4098D9FBCC2E}" srcOrd="0" destOrd="0" presId="urn:microsoft.com/office/officeart/2018/2/layout/IconVerticalSolidList"/>
    <dgm:cxn modelId="{7B803ADD-2F29-459E-83CC-7120CC8FE9DC}" type="presOf" srcId="{8F9513AC-D1A9-4E21-A407-6710A6755C6F}" destId="{C82F9885-6D2E-4725-BB8E-6786C4A85590}" srcOrd="0" destOrd="0" presId="urn:microsoft.com/office/officeart/2018/2/layout/IconVerticalSolidList"/>
    <dgm:cxn modelId="{CEA4D0F5-9EAE-4277-B155-AFB32DDFB431}" srcId="{FDF5A2CB-F78B-4933-B6E9-BBE3084423B0}" destId="{8F9513AC-D1A9-4E21-A407-6710A6755C6F}" srcOrd="0" destOrd="0" parTransId="{DA648ADE-60C3-42AB-B53F-7DEEA4654CFC}" sibTransId="{B5B038E2-1E0E-431D-A23D-A6F00D129A07}"/>
    <dgm:cxn modelId="{E5477C2D-807E-4CEA-A9A3-3A7CC40168B5}" type="presParOf" srcId="{0D97BC96-4420-45A9-A4B6-4098D9FBCC2E}" destId="{2C4CFAC9-2A57-48F0-9C2F-79FD4671C077}" srcOrd="0" destOrd="0" presId="urn:microsoft.com/office/officeart/2018/2/layout/IconVerticalSolidList"/>
    <dgm:cxn modelId="{91726E5B-E641-46D4-8561-58C2D82FC49C}" type="presParOf" srcId="{2C4CFAC9-2A57-48F0-9C2F-79FD4671C077}" destId="{B5949F58-575E-44FA-94DB-5D56A8BA6976}" srcOrd="0" destOrd="0" presId="urn:microsoft.com/office/officeart/2018/2/layout/IconVerticalSolidList"/>
    <dgm:cxn modelId="{25C00A00-D74D-4A17-B021-45A81908DED1}" type="presParOf" srcId="{2C4CFAC9-2A57-48F0-9C2F-79FD4671C077}" destId="{B580607F-C068-4D22-8A20-E752042B31F8}" srcOrd="1" destOrd="0" presId="urn:microsoft.com/office/officeart/2018/2/layout/IconVerticalSolidList"/>
    <dgm:cxn modelId="{75DF8D72-0D02-4039-86E5-18864AC8EEF9}" type="presParOf" srcId="{2C4CFAC9-2A57-48F0-9C2F-79FD4671C077}" destId="{145B1E85-20F4-4794-B2B1-3AB0129F6246}" srcOrd="2" destOrd="0" presId="urn:microsoft.com/office/officeart/2018/2/layout/IconVerticalSolidList"/>
    <dgm:cxn modelId="{06BDE7D1-C3B4-4C4A-ACE3-AC08157197AF}" type="presParOf" srcId="{2C4CFAC9-2A57-48F0-9C2F-79FD4671C077}" destId="{C82F9885-6D2E-4725-BB8E-6786C4A85590}" srcOrd="3" destOrd="0" presId="urn:microsoft.com/office/officeart/2018/2/layout/IconVerticalSolidList"/>
    <dgm:cxn modelId="{F974C846-10E1-4472-B1B7-ADAB7452A954}" type="presParOf" srcId="{0D97BC96-4420-45A9-A4B6-4098D9FBCC2E}" destId="{49743F0A-7FB2-42D0-A95E-BFC5B4A31BBB}" srcOrd="1" destOrd="0" presId="urn:microsoft.com/office/officeart/2018/2/layout/IconVerticalSolidList"/>
    <dgm:cxn modelId="{BEBF1C7E-2DD8-4928-8582-08AB72EA1047}" type="presParOf" srcId="{0D97BC96-4420-45A9-A4B6-4098D9FBCC2E}" destId="{93D52F97-2A0D-4180-9176-D76BC6D2FFB4}" srcOrd="2" destOrd="0" presId="urn:microsoft.com/office/officeart/2018/2/layout/IconVerticalSolidList"/>
    <dgm:cxn modelId="{CABB9206-53D3-42E3-9882-4CCF8FB09343}" type="presParOf" srcId="{93D52F97-2A0D-4180-9176-D76BC6D2FFB4}" destId="{4FFF2EDF-C755-471A-8499-F88336D0ACFB}" srcOrd="0" destOrd="0" presId="urn:microsoft.com/office/officeart/2018/2/layout/IconVerticalSolidList"/>
    <dgm:cxn modelId="{648ABD4A-B73A-458F-8244-06EAC89BC27C}" type="presParOf" srcId="{93D52F97-2A0D-4180-9176-D76BC6D2FFB4}" destId="{99A5E012-02B1-4593-85E3-F0FB62813CAA}" srcOrd="1" destOrd="0" presId="urn:microsoft.com/office/officeart/2018/2/layout/IconVerticalSolidList"/>
    <dgm:cxn modelId="{A77770DA-A466-450A-9DE0-3B02FE8B5E5E}" type="presParOf" srcId="{93D52F97-2A0D-4180-9176-D76BC6D2FFB4}" destId="{390C2640-FA3D-4003-8439-89EE105240ED}" srcOrd="2" destOrd="0" presId="urn:microsoft.com/office/officeart/2018/2/layout/IconVerticalSolidList"/>
    <dgm:cxn modelId="{01892F64-B5C4-463E-B35A-030B5255AE67}" type="presParOf" srcId="{93D52F97-2A0D-4180-9176-D76BC6D2FFB4}" destId="{30A5E0EE-BE95-41FF-BDD7-9986A1881A53}" srcOrd="3" destOrd="0" presId="urn:microsoft.com/office/officeart/2018/2/layout/IconVerticalSolidList"/>
    <dgm:cxn modelId="{DE7E9711-1547-4A31-8199-478DF6C76352}" type="presParOf" srcId="{0D97BC96-4420-45A9-A4B6-4098D9FBCC2E}" destId="{3B0F0A6B-90CD-4F58-AB23-D9987AD5FA1F}" srcOrd="3" destOrd="0" presId="urn:microsoft.com/office/officeart/2018/2/layout/IconVerticalSolidList"/>
    <dgm:cxn modelId="{6EFF42D6-9C97-4BED-A41F-56D122DE1FDC}" type="presParOf" srcId="{0D97BC96-4420-45A9-A4B6-4098D9FBCC2E}" destId="{25E06C98-D29D-438B-ACB8-4707FF91C16E}" srcOrd="4" destOrd="0" presId="urn:microsoft.com/office/officeart/2018/2/layout/IconVerticalSolidList"/>
    <dgm:cxn modelId="{DBF1E426-D269-404F-A7BF-3D6E69EE037B}" type="presParOf" srcId="{25E06C98-D29D-438B-ACB8-4707FF91C16E}" destId="{1E8E53C7-6611-4BA9-AE5B-A9C76CB2A46B}" srcOrd="0" destOrd="0" presId="urn:microsoft.com/office/officeart/2018/2/layout/IconVerticalSolidList"/>
    <dgm:cxn modelId="{0C707D64-DB8C-447F-A956-86382A7663EA}" type="presParOf" srcId="{25E06C98-D29D-438B-ACB8-4707FF91C16E}" destId="{ECEBF58E-9EB3-4214-BFDA-F050FD759B14}" srcOrd="1" destOrd="0" presId="urn:microsoft.com/office/officeart/2018/2/layout/IconVerticalSolidList"/>
    <dgm:cxn modelId="{47CD9519-D82D-4990-933B-95D3EBFA3E9B}" type="presParOf" srcId="{25E06C98-D29D-438B-ACB8-4707FF91C16E}" destId="{5C39F03C-2B65-4383-91E6-3E5B764EF784}" srcOrd="2" destOrd="0" presId="urn:microsoft.com/office/officeart/2018/2/layout/IconVerticalSolidList"/>
    <dgm:cxn modelId="{2545CAA1-81BE-4A94-B0DC-55C8B3CE37D1}" type="presParOf" srcId="{25E06C98-D29D-438B-ACB8-4707FF91C16E}" destId="{BFB8E9F4-2072-4C8A-BC63-352A670E724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54C4D2-0BE0-4498-ACC2-B01A9336462F}" type="doc">
      <dgm:prSet loTypeId="urn:microsoft.com/office/officeart/2005/8/layout/process4" loCatId="process" qsTypeId="urn:microsoft.com/office/officeart/2005/8/quickstyle/simple1" qsCatId="simple" csTypeId="urn:microsoft.com/office/officeart/2005/8/colors/accent5_2" csCatId="accent5"/>
      <dgm:spPr/>
      <dgm:t>
        <a:bodyPr/>
        <a:lstStyle/>
        <a:p>
          <a:endParaRPr lang="en-US"/>
        </a:p>
      </dgm:t>
    </dgm:pt>
    <dgm:pt modelId="{757183F8-69DC-4E41-A1CA-204BCB0931BF}">
      <dgm:prSet/>
      <dgm:spPr/>
      <dgm:t>
        <a:bodyPr/>
        <a:lstStyle/>
        <a:p>
          <a:r>
            <a:rPr lang="en-US" b="1" i="0" dirty="0"/>
            <a:t>Question</a:t>
          </a:r>
          <a:r>
            <a:rPr lang="en-US" b="0" i="0" dirty="0"/>
            <a:t>: What risk factors are associated with hospital readmission rates for hip/knee replacements?</a:t>
          </a:r>
          <a:endParaRPr lang="en-US" dirty="0"/>
        </a:p>
      </dgm:t>
    </dgm:pt>
    <dgm:pt modelId="{D54A177D-6495-4BD3-96AF-26DF5DA97525}" type="parTrans" cxnId="{2C3A859B-A8C3-4FC9-9D35-2754027EF324}">
      <dgm:prSet/>
      <dgm:spPr/>
      <dgm:t>
        <a:bodyPr/>
        <a:lstStyle/>
        <a:p>
          <a:endParaRPr lang="en-US"/>
        </a:p>
      </dgm:t>
    </dgm:pt>
    <dgm:pt modelId="{4CC010B9-08EC-409A-B3DD-C1FB9B07FA9F}" type="sibTrans" cxnId="{2C3A859B-A8C3-4FC9-9D35-2754027EF324}">
      <dgm:prSet/>
      <dgm:spPr/>
      <dgm:t>
        <a:bodyPr/>
        <a:lstStyle/>
        <a:p>
          <a:endParaRPr lang="en-US"/>
        </a:p>
      </dgm:t>
    </dgm:pt>
    <dgm:pt modelId="{F0021BD5-D7BB-407B-B149-F7BDD8EFD640}">
      <dgm:prSet/>
      <dgm:spPr/>
      <dgm:t>
        <a:bodyPr/>
        <a:lstStyle/>
        <a:p>
          <a:r>
            <a:rPr lang="en-US" b="1" i="0" dirty="0"/>
            <a:t>Hypothesis</a:t>
          </a:r>
          <a:r>
            <a:rPr lang="en-US" b="0" i="0" dirty="0"/>
            <a:t>: Hospitals with better Hospital Consumer Assessment of Healthcare Providers and Systems (HCAHPS) scores will have lower readmission rates for hip/knee replacements because higher patient satisfaction often correlates with better overall care quality and patient outcomes, including reduced complications and better post-discharge support (Edwards et al., 2015). </a:t>
          </a:r>
          <a:endParaRPr lang="en-US" dirty="0"/>
        </a:p>
      </dgm:t>
    </dgm:pt>
    <dgm:pt modelId="{C4F58C98-40B1-41E5-BF3B-AE5DCFB7A987}" type="parTrans" cxnId="{0DA4B93B-68C0-442D-AF07-99BC3533A819}">
      <dgm:prSet/>
      <dgm:spPr/>
      <dgm:t>
        <a:bodyPr/>
        <a:lstStyle/>
        <a:p>
          <a:endParaRPr lang="en-US"/>
        </a:p>
      </dgm:t>
    </dgm:pt>
    <dgm:pt modelId="{A228FD58-BBAC-41E7-BF56-719DE071A65E}" type="sibTrans" cxnId="{0DA4B93B-68C0-442D-AF07-99BC3533A819}">
      <dgm:prSet/>
      <dgm:spPr/>
      <dgm:t>
        <a:bodyPr/>
        <a:lstStyle/>
        <a:p>
          <a:endParaRPr lang="en-US"/>
        </a:p>
      </dgm:t>
    </dgm:pt>
    <dgm:pt modelId="{28AFCC43-D90F-4D05-A89A-7399EFBE3935}">
      <dgm:prSet/>
      <dgm:spPr/>
      <dgm:t>
        <a:bodyPr/>
        <a:lstStyle/>
        <a:p>
          <a:r>
            <a:rPr lang="en-US" b="1" i="0"/>
            <a:t>Prediction</a:t>
          </a:r>
          <a:r>
            <a:rPr lang="en-US" b="0" i="0"/>
            <a:t>: The most important variables influencing readmission rates for patients after hip or knee replacement surgery will be a combination of high HCAHPS scores and reduced rates of clinical complications.</a:t>
          </a:r>
          <a:endParaRPr lang="en-US"/>
        </a:p>
      </dgm:t>
    </dgm:pt>
    <dgm:pt modelId="{3553CBD3-11B6-4637-B9A3-ABD929969355}" type="parTrans" cxnId="{99894A46-9795-41A7-AEC5-ADA09635C274}">
      <dgm:prSet/>
      <dgm:spPr/>
      <dgm:t>
        <a:bodyPr/>
        <a:lstStyle/>
        <a:p>
          <a:endParaRPr lang="en-US"/>
        </a:p>
      </dgm:t>
    </dgm:pt>
    <dgm:pt modelId="{F5824112-93E0-44EE-8EFD-461EA3970A8B}" type="sibTrans" cxnId="{99894A46-9795-41A7-AEC5-ADA09635C274}">
      <dgm:prSet/>
      <dgm:spPr/>
      <dgm:t>
        <a:bodyPr/>
        <a:lstStyle/>
        <a:p>
          <a:endParaRPr lang="en-US"/>
        </a:p>
      </dgm:t>
    </dgm:pt>
    <dgm:pt modelId="{E860A5C6-9E88-A743-8FC0-B7A101EFEE6B}" type="pres">
      <dgm:prSet presAssocID="{D554C4D2-0BE0-4498-ACC2-B01A9336462F}" presName="Name0" presStyleCnt="0">
        <dgm:presLayoutVars>
          <dgm:dir/>
          <dgm:animLvl val="lvl"/>
          <dgm:resizeHandles val="exact"/>
        </dgm:presLayoutVars>
      </dgm:prSet>
      <dgm:spPr/>
    </dgm:pt>
    <dgm:pt modelId="{D5FBE797-03A7-B748-A311-0C8D9A5EDB1E}" type="pres">
      <dgm:prSet presAssocID="{28AFCC43-D90F-4D05-A89A-7399EFBE3935}" presName="boxAndChildren" presStyleCnt="0"/>
      <dgm:spPr/>
    </dgm:pt>
    <dgm:pt modelId="{FB3BEA8F-D4F1-C64B-B1A3-5BD69BDBA489}" type="pres">
      <dgm:prSet presAssocID="{28AFCC43-D90F-4D05-A89A-7399EFBE3935}" presName="parentTextBox" presStyleLbl="node1" presStyleIdx="0" presStyleCnt="3"/>
      <dgm:spPr/>
    </dgm:pt>
    <dgm:pt modelId="{436ED82A-D7E0-E64E-A2D0-618BEC95FD39}" type="pres">
      <dgm:prSet presAssocID="{A228FD58-BBAC-41E7-BF56-719DE071A65E}" presName="sp" presStyleCnt="0"/>
      <dgm:spPr/>
    </dgm:pt>
    <dgm:pt modelId="{80F6AD35-8ED4-1D43-A1D5-8BEF7F6E1A90}" type="pres">
      <dgm:prSet presAssocID="{F0021BD5-D7BB-407B-B149-F7BDD8EFD640}" presName="arrowAndChildren" presStyleCnt="0"/>
      <dgm:spPr/>
    </dgm:pt>
    <dgm:pt modelId="{EA73DF6D-3B01-E34F-A31C-0ABC4D044562}" type="pres">
      <dgm:prSet presAssocID="{F0021BD5-D7BB-407B-B149-F7BDD8EFD640}" presName="parentTextArrow" presStyleLbl="node1" presStyleIdx="1" presStyleCnt="3"/>
      <dgm:spPr/>
    </dgm:pt>
    <dgm:pt modelId="{7949BF2C-48F3-BE41-9BED-3CBFEF4C0DD8}" type="pres">
      <dgm:prSet presAssocID="{4CC010B9-08EC-409A-B3DD-C1FB9B07FA9F}" presName="sp" presStyleCnt="0"/>
      <dgm:spPr/>
    </dgm:pt>
    <dgm:pt modelId="{22DE590D-0013-7E48-9C58-265E19059F43}" type="pres">
      <dgm:prSet presAssocID="{757183F8-69DC-4E41-A1CA-204BCB0931BF}" presName="arrowAndChildren" presStyleCnt="0"/>
      <dgm:spPr/>
    </dgm:pt>
    <dgm:pt modelId="{8FE609FF-4CA6-4E4F-848C-A97014E7F7CD}" type="pres">
      <dgm:prSet presAssocID="{757183F8-69DC-4E41-A1CA-204BCB0931BF}" presName="parentTextArrow" presStyleLbl="node1" presStyleIdx="2" presStyleCnt="3"/>
      <dgm:spPr/>
    </dgm:pt>
  </dgm:ptLst>
  <dgm:cxnLst>
    <dgm:cxn modelId="{626C1934-5E0C-E64E-9476-2F568E67DC1E}" type="presOf" srcId="{757183F8-69DC-4E41-A1CA-204BCB0931BF}" destId="{8FE609FF-4CA6-4E4F-848C-A97014E7F7CD}" srcOrd="0" destOrd="0" presId="urn:microsoft.com/office/officeart/2005/8/layout/process4"/>
    <dgm:cxn modelId="{0DA4B93B-68C0-442D-AF07-99BC3533A819}" srcId="{D554C4D2-0BE0-4498-ACC2-B01A9336462F}" destId="{F0021BD5-D7BB-407B-B149-F7BDD8EFD640}" srcOrd="1" destOrd="0" parTransId="{C4F58C98-40B1-41E5-BF3B-AE5DCFB7A987}" sibTransId="{A228FD58-BBAC-41E7-BF56-719DE071A65E}"/>
    <dgm:cxn modelId="{99894A46-9795-41A7-AEC5-ADA09635C274}" srcId="{D554C4D2-0BE0-4498-ACC2-B01A9336462F}" destId="{28AFCC43-D90F-4D05-A89A-7399EFBE3935}" srcOrd="2" destOrd="0" parTransId="{3553CBD3-11B6-4637-B9A3-ABD929969355}" sibTransId="{F5824112-93E0-44EE-8EFD-461EA3970A8B}"/>
    <dgm:cxn modelId="{67BF8251-7732-C14E-9963-D272F4F73BA8}" type="presOf" srcId="{F0021BD5-D7BB-407B-B149-F7BDD8EFD640}" destId="{EA73DF6D-3B01-E34F-A31C-0ABC4D044562}" srcOrd="0" destOrd="0" presId="urn:microsoft.com/office/officeart/2005/8/layout/process4"/>
    <dgm:cxn modelId="{78CA9387-CE19-A44E-8268-24C1CBEA3524}" type="presOf" srcId="{28AFCC43-D90F-4D05-A89A-7399EFBE3935}" destId="{FB3BEA8F-D4F1-C64B-B1A3-5BD69BDBA489}" srcOrd="0" destOrd="0" presId="urn:microsoft.com/office/officeart/2005/8/layout/process4"/>
    <dgm:cxn modelId="{2C3A859B-A8C3-4FC9-9D35-2754027EF324}" srcId="{D554C4D2-0BE0-4498-ACC2-B01A9336462F}" destId="{757183F8-69DC-4E41-A1CA-204BCB0931BF}" srcOrd="0" destOrd="0" parTransId="{D54A177D-6495-4BD3-96AF-26DF5DA97525}" sibTransId="{4CC010B9-08EC-409A-B3DD-C1FB9B07FA9F}"/>
    <dgm:cxn modelId="{2A411BBB-BE7E-874C-A20D-A3D3904E2B65}" type="presOf" srcId="{D554C4D2-0BE0-4498-ACC2-B01A9336462F}" destId="{E860A5C6-9E88-A743-8FC0-B7A101EFEE6B}" srcOrd="0" destOrd="0" presId="urn:microsoft.com/office/officeart/2005/8/layout/process4"/>
    <dgm:cxn modelId="{C71740AD-E365-554E-A826-52D4424C1BD5}" type="presParOf" srcId="{E860A5C6-9E88-A743-8FC0-B7A101EFEE6B}" destId="{D5FBE797-03A7-B748-A311-0C8D9A5EDB1E}" srcOrd="0" destOrd="0" presId="urn:microsoft.com/office/officeart/2005/8/layout/process4"/>
    <dgm:cxn modelId="{D3C77B29-7AC3-3B48-99EA-2824EB227D5B}" type="presParOf" srcId="{D5FBE797-03A7-B748-A311-0C8D9A5EDB1E}" destId="{FB3BEA8F-D4F1-C64B-B1A3-5BD69BDBA489}" srcOrd="0" destOrd="0" presId="urn:microsoft.com/office/officeart/2005/8/layout/process4"/>
    <dgm:cxn modelId="{DC766AA0-05D6-AB40-BBA0-CC7EEBA27A1D}" type="presParOf" srcId="{E860A5C6-9E88-A743-8FC0-B7A101EFEE6B}" destId="{436ED82A-D7E0-E64E-A2D0-618BEC95FD39}" srcOrd="1" destOrd="0" presId="urn:microsoft.com/office/officeart/2005/8/layout/process4"/>
    <dgm:cxn modelId="{45382A95-9F22-F745-88C6-BFFCBF5B1465}" type="presParOf" srcId="{E860A5C6-9E88-A743-8FC0-B7A101EFEE6B}" destId="{80F6AD35-8ED4-1D43-A1D5-8BEF7F6E1A90}" srcOrd="2" destOrd="0" presId="urn:microsoft.com/office/officeart/2005/8/layout/process4"/>
    <dgm:cxn modelId="{53C939DF-67BF-104E-8E4A-78661073E48B}" type="presParOf" srcId="{80F6AD35-8ED4-1D43-A1D5-8BEF7F6E1A90}" destId="{EA73DF6D-3B01-E34F-A31C-0ABC4D044562}" srcOrd="0" destOrd="0" presId="urn:microsoft.com/office/officeart/2005/8/layout/process4"/>
    <dgm:cxn modelId="{966FE3DB-C751-5B4E-9B6C-830B903B664C}" type="presParOf" srcId="{E860A5C6-9E88-A743-8FC0-B7A101EFEE6B}" destId="{7949BF2C-48F3-BE41-9BED-3CBFEF4C0DD8}" srcOrd="3" destOrd="0" presId="urn:microsoft.com/office/officeart/2005/8/layout/process4"/>
    <dgm:cxn modelId="{E53C33D2-ECFD-5440-B532-789567A10247}" type="presParOf" srcId="{E860A5C6-9E88-A743-8FC0-B7A101EFEE6B}" destId="{22DE590D-0013-7E48-9C58-265E19059F43}" srcOrd="4" destOrd="0" presId="urn:microsoft.com/office/officeart/2005/8/layout/process4"/>
    <dgm:cxn modelId="{D82DF53E-E2E1-9B4F-ADF1-E4457C29B7F9}" type="presParOf" srcId="{22DE590D-0013-7E48-9C58-265E19059F43}" destId="{8FE609FF-4CA6-4E4F-848C-A97014E7F7CD}"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28ECF2-22E2-4C59-A16B-40025C2262F5}" type="doc">
      <dgm:prSet loTypeId="urn:microsoft.com/office/officeart/2005/8/layout/vList2" loCatId="list" qsTypeId="urn:microsoft.com/office/officeart/2005/8/quickstyle/simple3" qsCatId="simple" csTypeId="urn:microsoft.com/office/officeart/2005/8/colors/accent0_3" csCatId="mainScheme" phldr="1"/>
      <dgm:spPr/>
      <dgm:t>
        <a:bodyPr/>
        <a:lstStyle/>
        <a:p>
          <a:endParaRPr lang="en-US"/>
        </a:p>
      </dgm:t>
    </dgm:pt>
    <dgm:pt modelId="{D39B9203-0C10-447F-9D0D-B278C45BD17C}">
      <dgm:prSet/>
      <dgm:spPr/>
      <dgm:t>
        <a:bodyPr/>
        <a:lstStyle/>
        <a:p>
          <a:r>
            <a:rPr lang="en-US" b="0" i="0" dirty="0"/>
            <a:t>Data provided by the Centers for Medicare &amp; Medicaid Services (CMS)</a:t>
          </a:r>
          <a:endParaRPr lang="en-US" dirty="0"/>
        </a:p>
      </dgm:t>
    </dgm:pt>
    <dgm:pt modelId="{6FC3A97F-6059-4857-B3DF-AFB755E9C2C3}" type="parTrans" cxnId="{452144C0-24A0-4743-8957-6D3754E8926F}">
      <dgm:prSet/>
      <dgm:spPr/>
      <dgm:t>
        <a:bodyPr/>
        <a:lstStyle/>
        <a:p>
          <a:endParaRPr lang="en-US"/>
        </a:p>
      </dgm:t>
    </dgm:pt>
    <dgm:pt modelId="{FAFF1E1F-2D14-4574-B13E-B33D3DA5DB35}" type="sibTrans" cxnId="{452144C0-24A0-4743-8957-6D3754E8926F}">
      <dgm:prSet/>
      <dgm:spPr/>
      <dgm:t>
        <a:bodyPr/>
        <a:lstStyle/>
        <a:p>
          <a:endParaRPr lang="en-US"/>
        </a:p>
      </dgm:t>
    </dgm:pt>
    <dgm:pt modelId="{D6388A2A-B02F-4A76-A059-CCEF983FEA22}">
      <dgm:prSet/>
      <dgm:spPr/>
      <dgm:t>
        <a:bodyPr/>
        <a:lstStyle/>
        <a:p>
          <a:r>
            <a:rPr lang="en-US" b="0" i="0"/>
            <a:t>Datasets allow comparison of the quality of care provided in Medicare-certified hospitals, Veterans Administration (VA) medical centers, and Department of Defense (DoD) hospitals nationwide</a:t>
          </a:r>
          <a:endParaRPr lang="en-US"/>
        </a:p>
      </dgm:t>
    </dgm:pt>
    <dgm:pt modelId="{3E7A0051-725F-400D-AD71-30F2035E5DF2}" type="parTrans" cxnId="{62A68DE7-364B-4BAB-A62B-BB9767E84B12}">
      <dgm:prSet/>
      <dgm:spPr/>
      <dgm:t>
        <a:bodyPr/>
        <a:lstStyle/>
        <a:p>
          <a:endParaRPr lang="en-US"/>
        </a:p>
      </dgm:t>
    </dgm:pt>
    <dgm:pt modelId="{35FD1623-9495-4D8B-A1EF-0B64BE0E1AE5}" type="sibTrans" cxnId="{62A68DE7-364B-4BAB-A62B-BB9767E84B12}">
      <dgm:prSet/>
      <dgm:spPr/>
      <dgm:t>
        <a:bodyPr/>
        <a:lstStyle/>
        <a:p>
          <a:endParaRPr lang="en-US"/>
        </a:p>
      </dgm:t>
    </dgm:pt>
    <dgm:pt modelId="{B5C1433C-7595-4A24-BA93-5C0D6BAD0488}">
      <dgm:prSet/>
      <dgm:spPr/>
      <dgm:t>
        <a:bodyPr/>
        <a:lstStyle/>
        <a:p>
          <a:r>
            <a:rPr lang="en-US" b="0" i="0"/>
            <a:t>Training data: 2019-2022</a:t>
          </a:r>
          <a:endParaRPr lang="en-US"/>
        </a:p>
      </dgm:t>
    </dgm:pt>
    <dgm:pt modelId="{E766A090-B3FB-40A6-9D1F-3F8B8C165D57}" type="parTrans" cxnId="{0E11EB3C-91F8-492F-8DFC-3F5FEABAAD1C}">
      <dgm:prSet/>
      <dgm:spPr/>
      <dgm:t>
        <a:bodyPr/>
        <a:lstStyle/>
        <a:p>
          <a:endParaRPr lang="en-US"/>
        </a:p>
      </dgm:t>
    </dgm:pt>
    <dgm:pt modelId="{0CF92DD0-96F8-4989-84A1-DD1B3813C781}" type="sibTrans" cxnId="{0E11EB3C-91F8-492F-8DFC-3F5FEABAAD1C}">
      <dgm:prSet/>
      <dgm:spPr/>
      <dgm:t>
        <a:bodyPr/>
        <a:lstStyle/>
        <a:p>
          <a:endParaRPr lang="en-US"/>
        </a:p>
      </dgm:t>
    </dgm:pt>
    <dgm:pt modelId="{C886F0B9-97F7-4010-A9C1-0C13D4B39F3C}">
      <dgm:prSet/>
      <dgm:spPr/>
      <dgm:t>
        <a:bodyPr/>
        <a:lstStyle/>
        <a:p>
          <a:r>
            <a:rPr lang="en-US" b="0" i="0"/>
            <a:t>Testing data: 2024 snapshot (from 04/24/2024)</a:t>
          </a:r>
          <a:endParaRPr lang="en-US"/>
        </a:p>
      </dgm:t>
    </dgm:pt>
    <dgm:pt modelId="{A4508BD7-1AE2-45E7-92E8-B028B5CEB877}" type="parTrans" cxnId="{B928B2BB-263D-41C7-B7A7-9A2BC1B1064F}">
      <dgm:prSet/>
      <dgm:spPr/>
      <dgm:t>
        <a:bodyPr/>
        <a:lstStyle/>
        <a:p>
          <a:endParaRPr lang="en-US"/>
        </a:p>
      </dgm:t>
    </dgm:pt>
    <dgm:pt modelId="{6895A71F-4EBC-4421-BFAA-59146C8A91B6}" type="sibTrans" cxnId="{B928B2BB-263D-41C7-B7A7-9A2BC1B1064F}">
      <dgm:prSet/>
      <dgm:spPr/>
      <dgm:t>
        <a:bodyPr/>
        <a:lstStyle/>
        <a:p>
          <a:endParaRPr lang="en-US"/>
        </a:p>
      </dgm:t>
    </dgm:pt>
    <dgm:pt modelId="{A51E6099-6BE7-44A8-8D39-05DFCAC724F8}">
      <dgm:prSet/>
      <dgm:spPr/>
      <dgm:t>
        <a:bodyPr/>
        <a:lstStyle/>
        <a:p>
          <a:r>
            <a:rPr lang="en-US" b="0" i="0"/>
            <a:t>Many missing values (129177) in initial data</a:t>
          </a:r>
          <a:endParaRPr lang="en-US"/>
        </a:p>
      </dgm:t>
    </dgm:pt>
    <dgm:pt modelId="{E5D9F18C-29D9-40CE-A08D-91396CC6DA7F}" type="parTrans" cxnId="{37F24572-C720-46FB-8DE4-62F106727899}">
      <dgm:prSet/>
      <dgm:spPr/>
      <dgm:t>
        <a:bodyPr/>
        <a:lstStyle/>
        <a:p>
          <a:endParaRPr lang="en-US"/>
        </a:p>
      </dgm:t>
    </dgm:pt>
    <dgm:pt modelId="{DEBA8286-5510-4BF2-BE6A-0A3BB4658ABA}" type="sibTrans" cxnId="{37F24572-C720-46FB-8DE4-62F106727899}">
      <dgm:prSet/>
      <dgm:spPr/>
      <dgm:t>
        <a:bodyPr/>
        <a:lstStyle/>
        <a:p>
          <a:endParaRPr lang="en-US"/>
        </a:p>
      </dgm:t>
    </dgm:pt>
    <dgm:pt modelId="{8E3B6308-6A3A-AD44-9433-CCB2CD0700B5}" type="pres">
      <dgm:prSet presAssocID="{FC28ECF2-22E2-4C59-A16B-40025C2262F5}" presName="linear" presStyleCnt="0">
        <dgm:presLayoutVars>
          <dgm:animLvl val="lvl"/>
          <dgm:resizeHandles val="exact"/>
        </dgm:presLayoutVars>
      </dgm:prSet>
      <dgm:spPr/>
    </dgm:pt>
    <dgm:pt modelId="{EE97444D-C5FA-D74B-87B0-30EC33D90659}" type="pres">
      <dgm:prSet presAssocID="{D39B9203-0C10-447F-9D0D-B278C45BD17C}" presName="parentText" presStyleLbl="node1" presStyleIdx="0" presStyleCnt="5">
        <dgm:presLayoutVars>
          <dgm:chMax val="0"/>
          <dgm:bulletEnabled val="1"/>
        </dgm:presLayoutVars>
      </dgm:prSet>
      <dgm:spPr/>
    </dgm:pt>
    <dgm:pt modelId="{529C4FE4-AFB5-A541-B350-A0CEB9376B6E}" type="pres">
      <dgm:prSet presAssocID="{FAFF1E1F-2D14-4574-B13E-B33D3DA5DB35}" presName="spacer" presStyleCnt="0"/>
      <dgm:spPr/>
    </dgm:pt>
    <dgm:pt modelId="{E37D1D61-87B5-FB44-8580-8E9D352776FE}" type="pres">
      <dgm:prSet presAssocID="{D6388A2A-B02F-4A76-A059-CCEF983FEA22}" presName="parentText" presStyleLbl="node1" presStyleIdx="1" presStyleCnt="5">
        <dgm:presLayoutVars>
          <dgm:chMax val="0"/>
          <dgm:bulletEnabled val="1"/>
        </dgm:presLayoutVars>
      </dgm:prSet>
      <dgm:spPr/>
    </dgm:pt>
    <dgm:pt modelId="{2A727056-1D45-DB43-965A-8C2DC59C1010}" type="pres">
      <dgm:prSet presAssocID="{35FD1623-9495-4D8B-A1EF-0B64BE0E1AE5}" presName="spacer" presStyleCnt="0"/>
      <dgm:spPr/>
    </dgm:pt>
    <dgm:pt modelId="{2B57ABCF-FCBD-7844-A2A7-526433C7E049}" type="pres">
      <dgm:prSet presAssocID="{B5C1433C-7595-4A24-BA93-5C0D6BAD0488}" presName="parentText" presStyleLbl="node1" presStyleIdx="2" presStyleCnt="5">
        <dgm:presLayoutVars>
          <dgm:chMax val="0"/>
          <dgm:bulletEnabled val="1"/>
        </dgm:presLayoutVars>
      </dgm:prSet>
      <dgm:spPr/>
    </dgm:pt>
    <dgm:pt modelId="{326268E9-05E7-A04C-A3FE-3BAB89AB2B69}" type="pres">
      <dgm:prSet presAssocID="{0CF92DD0-96F8-4989-84A1-DD1B3813C781}" presName="spacer" presStyleCnt="0"/>
      <dgm:spPr/>
    </dgm:pt>
    <dgm:pt modelId="{EE333A0B-987C-384B-8C99-45584C8A1F22}" type="pres">
      <dgm:prSet presAssocID="{C886F0B9-97F7-4010-A9C1-0C13D4B39F3C}" presName="parentText" presStyleLbl="node1" presStyleIdx="3" presStyleCnt="5">
        <dgm:presLayoutVars>
          <dgm:chMax val="0"/>
          <dgm:bulletEnabled val="1"/>
        </dgm:presLayoutVars>
      </dgm:prSet>
      <dgm:spPr/>
    </dgm:pt>
    <dgm:pt modelId="{380DE2AE-C84B-3A4B-B31A-ED3383A997B3}" type="pres">
      <dgm:prSet presAssocID="{6895A71F-4EBC-4421-BFAA-59146C8A91B6}" presName="spacer" presStyleCnt="0"/>
      <dgm:spPr/>
    </dgm:pt>
    <dgm:pt modelId="{FA945782-67C9-644C-B75D-7E50620E1CA4}" type="pres">
      <dgm:prSet presAssocID="{A51E6099-6BE7-44A8-8D39-05DFCAC724F8}" presName="parentText" presStyleLbl="node1" presStyleIdx="4" presStyleCnt="5">
        <dgm:presLayoutVars>
          <dgm:chMax val="0"/>
          <dgm:bulletEnabled val="1"/>
        </dgm:presLayoutVars>
      </dgm:prSet>
      <dgm:spPr/>
    </dgm:pt>
  </dgm:ptLst>
  <dgm:cxnLst>
    <dgm:cxn modelId="{C828ED1F-AFF9-5F44-A6D6-59A6157B585E}" type="presOf" srcId="{D39B9203-0C10-447F-9D0D-B278C45BD17C}" destId="{EE97444D-C5FA-D74B-87B0-30EC33D90659}" srcOrd="0" destOrd="0" presId="urn:microsoft.com/office/officeart/2005/8/layout/vList2"/>
    <dgm:cxn modelId="{0E11EB3C-91F8-492F-8DFC-3F5FEABAAD1C}" srcId="{FC28ECF2-22E2-4C59-A16B-40025C2262F5}" destId="{B5C1433C-7595-4A24-BA93-5C0D6BAD0488}" srcOrd="2" destOrd="0" parTransId="{E766A090-B3FB-40A6-9D1F-3F8B8C165D57}" sibTransId="{0CF92DD0-96F8-4989-84A1-DD1B3813C781}"/>
    <dgm:cxn modelId="{37F24572-C720-46FB-8DE4-62F106727899}" srcId="{FC28ECF2-22E2-4C59-A16B-40025C2262F5}" destId="{A51E6099-6BE7-44A8-8D39-05DFCAC724F8}" srcOrd="4" destOrd="0" parTransId="{E5D9F18C-29D9-40CE-A08D-91396CC6DA7F}" sibTransId="{DEBA8286-5510-4BF2-BE6A-0A3BB4658ABA}"/>
    <dgm:cxn modelId="{CF06609D-22B9-2E4B-B2B4-9354AEAC413B}" type="presOf" srcId="{D6388A2A-B02F-4A76-A059-CCEF983FEA22}" destId="{E37D1D61-87B5-FB44-8580-8E9D352776FE}" srcOrd="0" destOrd="0" presId="urn:microsoft.com/office/officeart/2005/8/layout/vList2"/>
    <dgm:cxn modelId="{014813AA-6CE0-3543-8FCA-C70A0D63137A}" type="presOf" srcId="{FC28ECF2-22E2-4C59-A16B-40025C2262F5}" destId="{8E3B6308-6A3A-AD44-9433-CCB2CD0700B5}" srcOrd="0" destOrd="0" presId="urn:microsoft.com/office/officeart/2005/8/layout/vList2"/>
    <dgm:cxn modelId="{3B9133B6-D59E-D246-A0DA-FDE169D314AF}" type="presOf" srcId="{A51E6099-6BE7-44A8-8D39-05DFCAC724F8}" destId="{FA945782-67C9-644C-B75D-7E50620E1CA4}" srcOrd="0" destOrd="0" presId="urn:microsoft.com/office/officeart/2005/8/layout/vList2"/>
    <dgm:cxn modelId="{B928B2BB-263D-41C7-B7A7-9A2BC1B1064F}" srcId="{FC28ECF2-22E2-4C59-A16B-40025C2262F5}" destId="{C886F0B9-97F7-4010-A9C1-0C13D4B39F3C}" srcOrd="3" destOrd="0" parTransId="{A4508BD7-1AE2-45E7-92E8-B028B5CEB877}" sibTransId="{6895A71F-4EBC-4421-BFAA-59146C8A91B6}"/>
    <dgm:cxn modelId="{452144C0-24A0-4743-8957-6D3754E8926F}" srcId="{FC28ECF2-22E2-4C59-A16B-40025C2262F5}" destId="{D39B9203-0C10-447F-9D0D-B278C45BD17C}" srcOrd="0" destOrd="0" parTransId="{6FC3A97F-6059-4857-B3DF-AFB755E9C2C3}" sibTransId="{FAFF1E1F-2D14-4574-B13E-B33D3DA5DB35}"/>
    <dgm:cxn modelId="{81E3CAC2-EA43-3F4A-8C1C-42BC1C3E9973}" type="presOf" srcId="{B5C1433C-7595-4A24-BA93-5C0D6BAD0488}" destId="{2B57ABCF-FCBD-7844-A2A7-526433C7E049}" srcOrd="0" destOrd="0" presId="urn:microsoft.com/office/officeart/2005/8/layout/vList2"/>
    <dgm:cxn modelId="{62A68DE7-364B-4BAB-A62B-BB9767E84B12}" srcId="{FC28ECF2-22E2-4C59-A16B-40025C2262F5}" destId="{D6388A2A-B02F-4A76-A059-CCEF983FEA22}" srcOrd="1" destOrd="0" parTransId="{3E7A0051-725F-400D-AD71-30F2035E5DF2}" sibTransId="{35FD1623-9495-4D8B-A1EF-0B64BE0E1AE5}"/>
    <dgm:cxn modelId="{4426C4EF-2076-3845-9C06-07C18EA0D369}" type="presOf" srcId="{C886F0B9-97F7-4010-A9C1-0C13D4B39F3C}" destId="{EE333A0B-987C-384B-8C99-45584C8A1F22}" srcOrd="0" destOrd="0" presId="urn:microsoft.com/office/officeart/2005/8/layout/vList2"/>
    <dgm:cxn modelId="{77CD77D0-7C58-FC4A-959F-56F1FC48B4B7}" type="presParOf" srcId="{8E3B6308-6A3A-AD44-9433-CCB2CD0700B5}" destId="{EE97444D-C5FA-D74B-87B0-30EC33D90659}" srcOrd="0" destOrd="0" presId="urn:microsoft.com/office/officeart/2005/8/layout/vList2"/>
    <dgm:cxn modelId="{8A13195B-E6D8-304C-9E9F-6537AD6565BC}" type="presParOf" srcId="{8E3B6308-6A3A-AD44-9433-CCB2CD0700B5}" destId="{529C4FE4-AFB5-A541-B350-A0CEB9376B6E}" srcOrd="1" destOrd="0" presId="urn:microsoft.com/office/officeart/2005/8/layout/vList2"/>
    <dgm:cxn modelId="{195A8F16-D16F-3146-928D-50A53AE2628C}" type="presParOf" srcId="{8E3B6308-6A3A-AD44-9433-CCB2CD0700B5}" destId="{E37D1D61-87B5-FB44-8580-8E9D352776FE}" srcOrd="2" destOrd="0" presId="urn:microsoft.com/office/officeart/2005/8/layout/vList2"/>
    <dgm:cxn modelId="{8E04D495-9688-9748-8E50-49759BAF67F1}" type="presParOf" srcId="{8E3B6308-6A3A-AD44-9433-CCB2CD0700B5}" destId="{2A727056-1D45-DB43-965A-8C2DC59C1010}" srcOrd="3" destOrd="0" presId="urn:microsoft.com/office/officeart/2005/8/layout/vList2"/>
    <dgm:cxn modelId="{AEA84231-9460-5849-8884-87E21FEF892B}" type="presParOf" srcId="{8E3B6308-6A3A-AD44-9433-CCB2CD0700B5}" destId="{2B57ABCF-FCBD-7844-A2A7-526433C7E049}" srcOrd="4" destOrd="0" presId="urn:microsoft.com/office/officeart/2005/8/layout/vList2"/>
    <dgm:cxn modelId="{E9754880-3630-0745-9B40-7D751066550D}" type="presParOf" srcId="{8E3B6308-6A3A-AD44-9433-CCB2CD0700B5}" destId="{326268E9-05E7-A04C-A3FE-3BAB89AB2B69}" srcOrd="5" destOrd="0" presId="urn:microsoft.com/office/officeart/2005/8/layout/vList2"/>
    <dgm:cxn modelId="{30445FFF-3BC6-A040-BEAE-869C8BC4D270}" type="presParOf" srcId="{8E3B6308-6A3A-AD44-9433-CCB2CD0700B5}" destId="{EE333A0B-987C-384B-8C99-45584C8A1F22}" srcOrd="6" destOrd="0" presId="urn:microsoft.com/office/officeart/2005/8/layout/vList2"/>
    <dgm:cxn modelId="{2E42D8F9-5E50-1946-9449-0EF938AD42B7}" type="presParOf" srcId="{8E3B6308-6A3A-AD44-9433-CCB2CD0700B5}" destId="{380DE2AE-C84B-3A4B-B31A-ED3383A997B3}" srcOrd="7" destOrd="0" presId="urn:microsoft.com/office/officeart/2005/8/layout/vList2"/>
    <dgm:cxn modelId="{B412B4BC-2CCF-6F4B-953A-5F451CC33D0D}" type="presParOf" srcId="{8E3B6308-6A3A-AD44-9433-CCB2CD0700B5}" destId="{FA945782-67C9-644C-B75D-7E50620E1CA4}"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76D3D8-7C7A-4E79-A8C7-86DCC223EEF4}"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8DD1BAE3-9AA1-457B-A160-A0C3D46735B2}">
      <dgm:prSet/>
      <dgm:spPr/>
      <dgm:t>
        <a:bodyPr/>
        <a:lstStyle/>
        <a:p>
          <a:r>
            <a:rPr lang="en-US" b="0" i="0"/>
            <a:t>Joined multiple datasets: </a:t>
          </a:r>
          <a:endParaRPr lang="en-US"/>
        </a:p>
      </dgm:t>
    </dgm:pt>
    <dgm:pt modelId="{FD7401C2-52F1-454B-9685-B2A9173C0363}" type="parTrans" cxnId="{4DE0C0A4-87F0-4DC9-8105-BB8D91BFED79}">
      <dgm:prSet/>
      <dgm:spPr/>
      <dgm:t>
        <a:bodyPr/>
        <a:lstStyle/>
        <a:p>
          <a:endParaRPr lang="en-US"/>
        </a:p>
      </dgm:t>
    </dgm:pt>
    <dgm:pt modelId="{609610B3-3676-4CAF-9436-5C7E93B64281}" type="sibTrans" cxnId="{4DE0C0A4-87F0-4DC9-8105-BB8D91BFED79}">
      <dgm:prSet/>
      <dgm:spPr/>
      <dgm:t>
        <a:bodyPr/>
        <a:lstStyle/>
        <a:p>
          <a:endParaRPr lang="en-US"/>
        </a:p>
      </dgm:t>
    </dgm:pt>
    <dgm:pt modelId="{56E100BD-A73F-4C52-85DD-76D6071F647B}">
      <dgm:prSet/>
      <dgm:spPr/>
      <dgm:t>
        <a:bodyPr/>
        <a:lstStyle/>
        <a:p>
          <a:r>
            <a:rPr lang="en-US" b="0" i="0"/>
            <a:t>HCAHPS (Hospital Consumer Assessment of Healthcare Providers and Systems)</a:t>
          </a:r>
          <a:endParaRPr lang="en-US"/>
        </a:p>
      </dgm:t>
    </dgm:pt>
    <dgm:pt modelId="{A48F57F1-2D0E-4793-A07C-3608D8CFAA00}" type="parTrans" cxnId="{097FD55C-9FFD-4C32-9F61-BC196EA75D7D}">
      <dgm:prSet/>
      <dgm:spPr/>
      <dgm:t>
        <a:bodyPr/>
        <a:lstStyle/>
        <a:p>
          <a:endParaRPr lang="en-US"/>
        </a:p>
      </dgm:t>
    </dgm:pt>
    <dgm:pt modelId="{0ECBB5BC-06B5-4E14-B31B-6053E4BA34B0}" type="sibTrans" cxnId="{097FD55C-9FFD-4C32-9F61-BC196EA75D7D}">
      <dgm:prSet/>
      <dgm:spPr/>
      <dgm:t>
        <a:bodyPr/>
        <a:lstStyle/>
        <a:p>
          <a:endParaRPr lang="en-US"/>
        </a:p>
      </dgm:t>
    </dgm:pt>
    <dgm:pt modelId="{E4E7BD07-9C04-42A1-9E3B-007E065BD4EF}">
      <dgm:prSet/>
      <dgm:spPr/>
      <dgm:t>
        <a:bodyPr/>
        <a:lstStyle/>
        <a:p>
          <a:r>
            <a:rPr lang="en-US" b="0" i="0"/>
            <a:t>Timely and Effective Care</a:t>
          </a:r>
          <a:endParaRPr lang="en-US"/>
        </a:p>
      </dgm:t>
    </dgm:pt>
    <dgm:pt modelId="{CD93B551-1037-4822-B187-DD3B2946763D}" type="parTrans" cxnId="{446E42C3-5AB0-4FB6-B2E8-A959CA3C455E}">
      <dgm:prSet/>
      <dgm:spPr/>
      <dgm:t>
        <a:bodyPr/>
        <a:lstStyle/>
        <a:p>
          <a:endParaRPr lang="en-US"/>
        </a:p>
      </dgm:t>
    </dgm:pt>
    <dgm:pt modelId="{37EEFDF4-4C1D-4BE2-B28B-71B08B17C680}" type="sibTrans" cxnId="{446E42C3-5AB0-4FB6-B2E8-A959CA3C455E}">
      <dgm:prSet/>
      <dgm:spPr/>
      <dgm:t>
        <a:bodyPr/>
        <a:lstStyle/>
        <a:p>
          <a:endParaRPr lang="en-US"/>
        </a:p>
      </dgm:t>
    </dgm:pt>
    <dgm:pt modelId="{DE983D55-C11F-44CC-9890-B3D339FFFC7A}">
      <dgm:prSet/>
      <dgm:spPr/>
      <dgm:t>
        <a:bodyPr/>
        <a:lstStyle/>
        <a:p>
          <a:r>
            <a:rPr lang="en-US" b="0" i="0"/>
            <a:t>Complications and Deaths</a:t>
          </a:r>
          <a:endParaRPr lang="en-US"/>
        </a:p>
      </dgm:t>
    </dgm:pt>
    <dgm:pt modelId="{D87F1464-D0B7-40DC-A338-D59E778126E0}" type="parTrans" cxnId="{1A5D6535-A37A-41AF-9A5E-F897752E9CFE}">
      <dgm:prSet/>
      <dgm:spPr/>
      <dgm:t>
        <a:bodyPr/>
        <a:lstStyle/>
        <a:p>
          <a:endParaRPr lang="en-US"/>
        </a:p>
      </dgm:t>
    </dgm:pt>
    <dgm:pt modelId="{85BDE2B9-D720-48E3-8E22-710AEC8195E9}" type="sibTrans" cxnId="{1A5D6535-A37A-41AF-9A5E-F897752E9CFE}">
      <dgm:prSet/>
      <dgm:spPr/>
      <dgm:t>
        <a:bodyPr/>
        <a:lstStyle/>
        <a:p>
          <a:endParaRPr lang="en-US"/>
        </a:p>
      </dgm:t>
    </dgm:pt>
    <dgm:pt modelId="{232EBE42-5BB5-4A77-8284-63F8843E842F}">
      <dgm:prSet/>
      <dgm:spPr/>
      <dgm:t>
        <a:bodyPr/>
        <a:lstStyle/>
        <a:p>
          <a:r>
            <a:rPr lang="en-US" b="0" i="0"/>
            <a:t>Payment and Spending</a:t>
          </a:r>
          <a:endParaRPr lang="en-US"/>
        </a:p>
      </dgm:t>
    </dgm:pt>
    <dgm:pt modelId="{230C3D09-19D3-434D-B8CA-3D66A83D7E34}" type="parTrans" cxnId="{A97EB4D6-6680-461A-9F65-E4DC7ECF2922}">
      <dgm:prSet/>
      <dgm:spPr/>
      <dgm:t>
        <a:bodyPr/>
        <a:lstStyle/>
        <a:p>
          <a:endParaRPr lang="en-US"/>
        </a:p>
      </dgm:t>
    </dgm:pt>
    <dgm:pt modelId="{6EDB8231-E7A4-4309-8CB7-4B5740868568}" type="sibTrans" cxnId="{A97EB4D6-6680-461A-9F65-E4DC7ECF2922}">
      <dgm:prSet/>
      <dgm:spPr/>
      <dgm:t>
        <a:bodyPr/>
        <a:lstStyle/>
        <a:p>
          <a:endParaRPr lang="en-US"/>
        </a:p>
      </dgm:t>
    </dgm:pt>
    <dgm:pt modelId="{1C950BBA-F398-4782-8F14-FA5522AE900A}">
      <dgm:prSet/>
      <dgm:spPr/>
      <dgm:t>
        <a:bodyPr/>
        <a:lstStyle/>
        <a:p>
          <a:r>
            <a:rPr lang="en-US" b="0" i="0"/>
            <a:t>Dealing with NA values: </a:t>
          </a:r>
          <a:endParaRPr lang="en-US"/>
        </a:p>
      </dgm:t>
    </dgm:pt>
    <dgm:pt modelId="{7E84B83B-3A6A-42CC-AEA8-FF517B94DC18}" type="parTrans" cxnId="{A3375A6F-F6A1-457A-A901-DA3ADB1D900D}">
      <dgm:prSet/>
      <dgm:spPr/>
      <dgm:t>
        <a:bodyPr/>
        <a:lstStyle/>
        <a:p>
          <a:endParaRPr lang="en-US"/>
        </a:p>
      </dgm:t>
    </dgm:pt>
    <dgm:pt modelId="{BEEAED8F-6C8D-4D39-AF60-079B75567614}" type="sibTrans" cxnId="{A3375A6F-F6A1-457A-A901-DA3ADB1D900D}">
      <dgm:prSet/>
      <dgm:spPr/>
      <dgm:t>
        <a:bodyPr/>
        <a:lstStyle/>
        <a:p>
          <a:endParaRPr lang="en-US"/>
        </a:p>
      </dgm:t>
    </dgm:pt>
    <dgm:pt modelId="{EC5E36A4-5978-46AE-A166-4EE000F256F8}">
      <dgm:prSet/>
      <dgm:spPr/>
      <dgm:t>
        <a:bodyPr/>
        <a:lstStyle/>
        <a:p>
          <a:r>
            <a:rPr lang="en-US" b="0" i="0"/>
            <a:t>Removed variables with &gt;80% missing values</a:t>
          </a:r>
          <a:endParaRPr lang="en-US"/>
        </a:p>
      </dgm:t>
    </dgm:pt>
    <dgm:pt modelId="{991FDED0-C8CD-4C5C-B782-41C0AA02C219}" type="parTrans" cxnId="{B3132C45-37BF-4833-9784-7882EFCF7EAA}">
      <dgm:prSet/>
      <dgm:spPr/>
      <dgm:t>
        <a:bodyPr/>
        <a:lstStyle/>
        <a:p>
          <a:endParaRPr lang="en-US"/>
        </a:p>
      </dgm:t>
    </dgm:pt>
    <dgm:pt modelId="{C32EDEF0-6885-414D-9A1D-70524A79B7DD}" type="sibTrans" cxnId="{B3132C45-37BF-4833-9784-7882EFCF7EAA}">
      <dgm:prSet/>
      <dgm:spPr/>
      <dgm:t>
        <a:bodyPr/>
        <a:lstStyle/>
        <a:p>
          <a:endParaRPr lang="en-US"/>
        </a:p>
      </dgm:t>
    </dgm:pt>
    <dgm:pt modelId="{0FCEFDB7-6FEC-4BD6-985B-0D12612E1529}">
      <dgm:prSet/>
      <dgm:spPr/>
      <dgm:t>
        <a:bodyPr/>
        <a:lstStyle/>
        <a:p>
          <a:r>
            <a:rPr lang="en-US" b="0" i="0"/>
            <a:t>Imputed with median for variables with &lt;5% missing values</a:t>
          </a:r>
          <a:endParaRPr lang="en-US"/>
        </a:p>
      </dgm:t>
    </dgm:pt>
    <dgm:pt modelId="{241A81D2-0FEC-4859-81B1-4426CDF07E32}" type="parTrans" cxnId="{84E68332-E9EB-4344-9FB7-C8BE3552F494}">
      <dgm:prSet/>
      <dgm:spPr/>
      <dgm:t>
        <a:bodyPr/>
        <a:lstStyle/>
        <a:p>
          <a:endParaRPr lang="en-US"/>
        </a:p>
      </dgm:t>
    </dgm:pt>
    <dgm:pt modelId="{BDF00D5A-3379-4CB4-A84C-234DFA165B98}" type="sibTrans" cxnId="{84E68332-E9EB-4344-9FB7-C8BE3552F494}">
      <dgm:prSet/>
      <dgm:spPr/>
      <dgm:t>
        <a:bodyPr/>
        <a:lstStyle/>
        <a:p>
          <a:endParaRPr lang="en-US"/>
        </a:p>
      </dgm:t>
    </dgm:pt>
    <dgm:pt modelId="{10BBCD5D-94A8-4660-9082-8460E8D64DD1}">
      <dgm:prSet/>
      <dgm:spPr/>
      <dgm:t>
        <a:bodyPr/>
        <a:lstStyle/>
        <a:p>
          <a:r>
            <a:rPr lang="en-US" b="0" i="0"/>
            <a:t>Imputed with kNN for variables with &gt;5% missing values</a:t>
          </a:r>
          <a:endParaRPr lang="en-US"/>
        </a:p>
      </dgm:t>
    </dgm:pt>
    <dgm:pt modelId="{BCC93CEA-67C6-409F-82CE-E44974C5807F}" type="parTrans" cxnId="{39756B45-2041-4E18-94B9-BBA55B14C8B2}">
      <dgm:prSet/>
      <dgm:spPr/>
      <dgm:t>
        <a:bodyPr/>
        <a:lstStyle/>
        <a:p>
          <a:endParaRPr lang="en-US"/>
        </a:p>
      </dgm:t>
    </dgm:pt>
    <dgm:pt modelId="{01C4C572-65F6-471E-AE3F-C3A253B31135}" type="sibTrans" cxnId="{39756B45-2041-4E18-94B9-BBA55B14C8B2}">
      <dgm:prSet/>
      <dgm:spPr/>
      <dgm:t>
        <a:bodyPr/>
        <a:lstStyle/>
        <a:p>
          <a:endParaRPr lang="en-US"/>
        </a:p>
      </dgm:t>
    </dgm:pt>
    <dgm:pt modelId="{DAC24D8F-5A37-4DCA-8CA3-F8B9ADE49070}">
      <dgm:prSet/>
      <dgm:spPr/>
      <dgm:t>
        <a:bodyPr/>
        <a:lstStyle/>
        <a:p>
          <a:r>
            <a:rPr lang="en-US" b="0" i="0"/>
            <a:t>Removed correlated and redundant variables</a:t>
          </a:r>
          <a:endParaRPr lang="en-US"/>
        </a:p>
      </dgm:t>
    </dgm:pt>
    <dgm:pt modelId="{E30722DC-D8C7-4221-9632-D8D297F08FE7}" type="parTrans" cxnId="{731C07A6-8FC9-457B-AA9F-301661B2E88F}">
      <dgm:prSet/>
      <dgm:spPr/>
      <dgm:t>
        <a:bodyPr/>
        <a:lstStyle/>
        <a:p>
          <a:endParaRPr lang="en-US"/>
        </a:p>
      </dgm:t>
    </dgm:pt>
    <dgm:pt modelId="{A08A3394-21A9-4D72-AE81-598518F9244D}" type="sibTrans" cxnId="{731C07A6-8FC9-457B-AA9F-301661B2E88F}">
      <dgm:prSet/>
      <dgm:spPr/>
      <dgm:t>
        <a:bodyPr/>
        <a:lstStyle/>
        <a:p>
          <a:endParaRPr lang="en-US"/>
        </a:p>
      </dgm:t>
    </dgm:pt>
    <dgm:pt modelId="{A35ADE23-A3CF-4343-8143-B37FA01EC27F}">
      <dgm:prSet/>
      <dgm:spPr/>
      <dgm:t>
        <a:bodyPr/>
        <a:lstStyle/>
        <a:p>
          <a:r>
            <a:rPr lang="en-US" b="0" i="0"/>
            <a:t>Final dataset: 1833 observations, 21 variables</a:t>
          </a:r>
          <a:endParaRPr lang="en-US"/>
        </a:p>
      </dgm:t>
    </dgm:pt>
    <dgm:pt modelId="{46CBFBAA-7F60-48A9-8FF1-B91340953B72}" type="parTrans" cxnId="{F3BF44C4-265A-4E32-8908-4591B64F1371}">
      <dgm:prSet/>
      <dgm:spPr/>
      <dgm:t>
        <a:bodyPr/>
        <a:lstStyle/>
        <a:p>
          <a:endParaRPr lang="en-US"/>
        </a:p>
      </dgm:t>
    </dgm:pt>
    <dgm:pt modelId="{DC142542-384E-4970-B007-A0E0A7EDF4F9}" type="sibTrans" cxnId="{F3BF44C4-265A-4E32-8908-4591B64F1371}">
      <dgm:prSet/>
      <dgm:spPr/>
      <dgm:t>
        <a:bodyPr/>
        <a:lstStyle/>
        <a:p>
          <a:endParaRPr lang="en-US"/>
        </a:p>
      </dgm:t>
    </dgm:pt>
    <dgm:pt modelId="{D06E1D82-ADB2-4C3F-AC04-0ADCCEFE703C}">
      <dgm:prSet/>
      <dgm:spPr/>
      <dgm:t>
        <a:bodyPr/>
        <a:lstStyle/>
        <a:p>
          <a:r>
            <a:rPr lang="en-US" b="0" i="0"/>
            <a:t>Repeated steps for 2024 test data</a:t>
          </a:r>
          <a:endParaRPr lang="en-US"/>
        </a:p>
      </dgm:t>
    </dgm:pt>
    <dgm:pt modelId="{31392B81-5EF0-44F2-B4D1-83C0D6075460}" type="parTrans" cxnId="{6427ECF5-8233-4E41-90ED-EA95435EB10C}">
      <dgm:prSet/>
      <dgm:spPr/>
      <dgm:t>
        <a:bodyPr/>
        <a:lstStyle/>
        <a:p>
          <a:endParaRPr lang="en-US"/>
        </a:p>
      </dgm:t>
    </dgm:pt>
    <dgm:pt modelId="{DE7B4EC4-A29C-464A-973F-13516160E705}" type="sibTrans" cxnId="{6427ECF5-8233-4E41-90ED-EA95435EB10C}">
      <dgm:prSet/>
      <dgm:spPr/>
      <dgm:t>
        <a:bodyPr/>
        <a:lstStyle/>
        <a:p>
          <a:endParaRPr lang="en-US"/>
        </a:p>
      </dgm:t>
    </dgm:pt>
    <dgm:pt modelId="{CEB36127-AD41-C547-9059-B490D7B56EFE}" type="pres">
      <dgm:prSet presAssocID="{2F76D3D8-7C7A-4E79-A8C7-86DCC223EEF4}" presName="linear" presStyleCnt="0">
        <dgm:presLayoutVars>
          <dgm:animLvl val="lvl"/>
          <dgm:resizeHandles val="exact"/>
        </dgm:presLayoutVars>
      </dgm:prSet>
      <dgm:spPr/>
    </dgm:pt>
    <dgm:pt modelId="{6365E4F9-85CD-B240-A7B8-7708F0307DA9}" type="pres">
      <dgm:prSet presAssocID="{8DD1BAE3-9AA1-457B-A160-A0C3D46735B2}" presName="parentText" presStyleLbl="node1" presStyleIdx="0" presStyleCnt="5">
        <dgm:presLayoutVars>
          <dgm:chMax val="0"/>
          <dgm:bulletEnabled val="1"/>
        </dgm:presLayoutVars>
      </dgm:prSet>
      <dgm:spPr/>
    </dgm:pt>
    <dgm:pt modelId="{1F5F1642-4970-9C40-92EF-22A28FEE8BAF}" type="pres">
      <dgm:prSet presAssocID="{8DD1BAE3-9AA1-457B-A160-A0C3D46735B2}" presName="childText" presStyleLbl="revTx" presStyleIdx="0" presStyleCnt="2">
        <dgm:presLayoutVars>
          <dgm:bulletEnabled val="1"/>
        </dgm:presLayoutVars>
      </dgm:prSet>
      <dgm:spPr/>
    </dgm:pt>
    <dgm:pt modelId="{DB0693DC-976F-0E45-93B9-70D111E09924}" type="pres">
      <dgm:prSet presAssocID="{1C950BBA-F398-4782-8F14-FA5522AE900A}" presName="parentText" presStyleLbl="node1" presStyleIdx="1" presStyleCnt="5">
        <dgm:presLayoutVars>
          <dgm:chMax val="0"/>
          <dgm:bulletEnabled val="1"/>
        </dgm:presLayoutVars>
      </dgm:prSet>
      <dgm:spPr/>
    </dgm:pt>
    <dgm:pt modelId="{A6FD26EF-F2D3-AE40-9153-31249AC0D2B7}" type="pres">
      <dgm:prSet presAssocID="{1C950BBA-F398-4782-8F14-FA5522AE900A}" presName="childText" presStyleLbl="revTx" presStyleIdx="1" presStyleCnt="2">
        <dgm:presLayoutVars>
          <dgm:bulletEnabled val="1"/>
        </dgm:presLayoutVars>
      </dgm:prSet>
      <dgm:spPr/>
    </dgm:pt>
    <dgm:pt modelId="{84106BED-7DD6-6E42-AC48-6F0C68D76700}" type="pres">
      <dgm:prSet presAssocID="{DAC24D8F-5A37-4DCA-8CA3-F8B9ADE49070}" presName="parentText" presStyleLbl="node1" presStyleIdx="2" presStyleCnt="5">
        <dgm:presLayoutVars>
          <dgm:chMax val="0"/>
          <dgm:bulletEnabled val="1"/>
        </dgm:presLayoutVars>
      </dgm:prSet>
      <dgm:spPr/>
    </dgm:pt>
    <dgm:pt modelId="{4940B28E-EA70-2B44-9BEF-18CA386F1539}" type="pres">
      <dgm:prSet presAssocID="{A08A3394-21A9-4D72-AE81-598518F9244D}" presName="spacer" presStyleCnt="0"/>
      <dgm:spPr/>
    </dgm:pt>
    <dgm:pt modelId="{A47BEAEC-77BF-0448-BF0D-055EB8BAC6FB}" type="pres">
      <dgm:prSet presAssocID="{A35ADE23-A3CF-4343-8143-B37FA01EC27F}" presName="parentText" presStyleLbl="node1" presStyleIdx="3" presStyleCnt="5">
        <dgm:presLayoutVars>
          <dgm:chMax val="0"/>
          <dgm:bulletEnabled val="1"/>
        </dgm:presLayoutVars>
      </dgm:prSet>
      <dgm:spPr/>
    </dgm:pt>
    <dgm:pt modelId="{E2D72791-F282-5745-8B64-0834E84B4CE0}" type="pres">
      <dgm:prSet presAssocID="{DC142542-384E-4970-B007-A0E0A7EDF4F9}" presName="spacer" presStyleCnt="0"/>
      <dgm:spPr/>
    </dgm:pt>
    <dgm:pt modelId="{330B36A0-25A1-904B-95F8-28313248A184}" type="pres">
      <dgm:prSet presAssocID="{D06E1D82-ADB2-4C3F-AC04-0ADCCEFE703C}" presName="parentText" presStyleLbl="node1" presStyleIdx="4" presStyleCnt="5">
        <dgm:presLayoutVars>
          <dgm:chMax val="0"/>
          <dgm:bulletEnabled val="1"/>
        </dgm:presLayoutVars>
      </dgm:prSet>
      <dgm:spPr/>
    </dgm:pt>
  </dgm:ptLst>
  <dgm:cxnLst>
    <dgm:cxn modelId="{9ED23900-D974-B14D-BBF4-43C538E9664F}" type="presOf" srcId="{2F76D3D8-7C7A-4E79-A8C7-86DCC223EEF4}" destId="{CEB36127-AD41-C547-9059-B490D7B56EFE}" srcOrd="0" destOrd="0" presId="urn:microsoft.com/office/officeart/2005/8/layout/vList2"/>
    <dgm:cxn modelId="{EB0E6E0A-26D6-5440-944B-01ABAFBDBAD8}" type="presOf" srcId="{A35ADE23-A3CF-4343-8143-B37FA01EC27F}" destId="{A47BEAEC-77BF-0448-BF0D-055EB8BAC6FB}" srcOrd="0" destOrd="0" presId="urn:microsoft.com/office/officeart/2005/8/layout/vList2"/>
    <dgm:cxn modelId="{8F8EA510-D5E6-134C-89F7-F43CCD780649}" type="presOf" srcId="{1C950BBA-F398-4782-8F14-FA5522AE900A}" destId="{DB0693DC-976F-0E45-93B9-70D111E09924}" srcOrd="0" destOrd="0" presId="urn:microsoft.com/office/officeart/2005/8/layout/vList2"/>
    <dgm:cxn modelId="{46235619-C7A8-E448-9B71-A340EEE7A69A}" type="presOf" srcId="{E4E7BD07-9C04-42A1-9E3B-007E065BD4EF}" destId="{1F5F1642-4970-9C40-92EF-22A28FEE8BAF}" srcOrd="0" destOrd="1" presId="urn:microsoft.com/office/officeart/2005/8/layout/vList2"/>
    <dgm:cxn modelId="{081B9E2B-0574-8B4A-9FC4-03A006E26D97}" type="presOf" srcId="{56E100BD-A73F-4C52-85DD-76D6071F647B}" destId="{1F5F1642-4970-9C40-92EF-22A28FEE8BAF}" srcOrd="0" destOrd="0" presId="urn:microsoft.com/office/officeart/2005/8/layout/vList2"/>
    <dgm:cxn modelId="{FD883A2E-D14A-2740-A759-25EEF9DE8E65}" type="presOf" srcId="{8DD1BAE3-9AA1-457B-A160-A0C3D46735B2}" destId="{6365E4F9-85CD-B240-A7B8-7708F0307DA9}" srcOrd="0" destOrd="0" presId="urn:microsoft.com/office/officeart/2005/8/layout/vList2"/>
    <dgm:cxn modelId="{84E68332-E9EB-4344-9FB7-C8BE3552F494}" srcId="{1C950BBA-F398-4782-8F14-FA5522AE900A}" destId="{0FCEFDB7-6FEC-4BD6-985B-0D12612E1529}" srcOrd="1" destOrd="0" parTransId="{241A81D2-0FEC-4859-81B1-4426CDF07E32}" sibTransId="{BDF00D5A-3379-4CB4-A84C-234DFA165B98}"/>
    <dgm:cxn modelId="{1A5D6535-A37A-41AF-9A5E-F897752E9CFE}" srcId="{8DD1BAE3-9AA1-457B-A160-A0C3D46735B2}" destId="{DE983D55-C11F-44CC-9890-B3D339FFFC7A}" srcOrd="2" destOrd="0" parTransId="{D87F1464-D0B7-40DC-A338-D59E778126E0}" sibTransId="{85BDE2B9-D720-48E3-8E22-710AEC8195E9}"/>
    <dgm:cxn modelId="{FB393338-AC76-0A41-AEFC-9B7786B8469A}" type="presOf" srcId="{D06E1D82-ADB2-4C3F-AC04-0ADCCEFE703C}" destId="{330B36A0-25A1-904B-95F8-28313248A184}" srcOrd="0" destOrd="0" presId="urn:microsoft.com/office/officeart/2005/8/layout/vList2"/>
    <dgm:cxn modelId="{B3132C45-37BF-4833-9784-7882EFCF7EAA}" srcId="{1C950BBA-F398-4782-8F14-FA5522AE900A}" destId="{EC5E36A4-5978-46AE-A166-4EE000F256F8}" srcOrd="0" destOrd="0" parTransId="{991FDED0-C8CD-4C5C-B782-41C0AA02C219}" sibTransId="{C32EDEF0-6885-414D-9A1D-70524A79B7DD}"/>
    <dgm:cxn modelId="{39756B45-2041-4E18-94B9-BBA55B14C8B2}" srcId="{1C950BBA-F398-4782-8F14-FA5522AE900A}" destId="{10BBCD5D-94A8-4660-9082-8460E8D64DD1}" srcOrd="2" destOrd="0" parTransId="{BCC93CEA-67C6-409F-82CE-E44974C5807F}" sibTransId="{01C4C572-65F6-471E-AE3F-C3A253B31135}"/>
    <dgm:cxn modelId="{097FD55C-9FFD-4C32-9F61-BC196EA75D7D}" srcId="{8DD1BAE3-9AA1-457B-A160-A0C3D46735B2}" destId="{56E100BD-A73F-4C52-85DD-76D6071F647B}" srcOrd="0" destOrd="0" parTransId="{A48F57F1-2D0E-4793-A07C-3608D8CFAA00}" sibTransId="{0ECBB5BC-06B5-4E14-B31B-6053E4BA34B0}"/>
    <dgm:cxn modelId="{1BBD8A5E-30B7-CD48-B5E8-A32AA74034E8}" type="presOf" srcId="{EC5E36A4-5978-46AE-A166-4EE000F256F8}" destId="{A6FD26EF-F2D3-AE40-9153-31249AC0D2B7}" srcOrd="0" destOrd="0" presId="urn:microsoft.com/office/officeart/2005/8/layout/vList2"/>
    <dgm:cxn modelId="{A3375A6F-F6A1-457A-A901-DA3ADB1D900D}" srcId="{2F76D3D8-7C7A-4E79-A8C7-86DCC223EEF4}" destId="{1C950BBA-F398-4782-8F14-FA5522AE900A}" srcOrd="1" destOrd="0" parTransId="{7E84B83B-3A6A-42CC-AEA8-FF517B94DC18}" sibTransId="{BEEAED8F-6C8D-4D39-AF60-079B75567614}"/>
    <dgm:cxn modelId="{A6E26E6F-5D11-E54F-9BDA-22EA753A02D4}" type="presOf" srcId="{DE983D55-C11F-44CC-9890-B3D339FFFC7A}" destId="{1F5F1642-4970-9C40-92EF-22A28FEE8BAF}" srcOrd="0" destOrd="2" presId="urn:microsoft.com/office/officeart/2005/8/layout/vList2"/>
    <dgm:cxn modelId="{BF892778-AF62-0F45-97D2-CCEB1B583F73}" type="presOf" srcId="{DAC24D8F-5A37-4DCA-8CA3-F8B9ADE49070}" destId="{84106BED-7DD6-6E42-AC48-6F0C68D76700}" srcOrd="0" destOrd="0" presId="urn:microsoft.com/office/officeart/2005/8/layout/vList2"/>
    <dgm:cxn modelId="{ED5E209B-A0F3-2448-9E4D-83E17F2838B1}" type="presOf" srcId="{0FCEFDB7-6FEC-4BD6-985B-0D12612E1529}" destId="{A6FD26EF-F2D3-AE40-9153-31249AC0D2B7}" srcOrd="0" destOrd="1" presId="urn:microsoft.com/office/officeart/2005/8/layout/vList2"/>
    <dgm:cxn modelId="{220726A3-DDAB-2E47-ACA2-6124AD0DBA0D}" type="presOf" srcId="{232EBE42-5BB5-4A77-8284-63F8843E842F}" destId="{1F5F1642-4970-9C40-92EF-22A28FEE8BAF}" srcOrd="0" destOrd="3" presId="urn:microsoft.com/office/officeart/2005/8/layout/vList2"/>
    <dgm:cxn modelId="{4DE0C0A4-87F0-4DC9-8105-BB8D91BFED79}" srcId="{2F76D3D8-7C7A-4E79-A8C7-86DCC223EEF4}" destId="{8DD1BAE3-9AA1-457B-A160-A0C3D46735B2}" srcOrd="0" destOrd="0" parTransId="{FD7401C2-52F1-454B-9685-B2A9173C0363}" sibTransId="{609610B3-3676-4CAF-9436-5C7E93B64281}"/>
    <dgm:cxn modelId="{731C07A6-8FC9-457B-AA9F-301661B2E88F}" srcId="{2F76D3D8-7C7A-4E79-A8C7-86DCC223EEF4}" destId="{DAC24D8F-5A37-4DCA-8CA3-F8B9ADE49070}" srcOrd="2" destOrd="0" parTransId="{E30722DC-D8C7-4221-9632-D8D297F08FE7}" sibTransId="{A08A3394-21A9-4D72-AE81-598518F9244D}"/>
    <dgm:cxn modelId="{446E42C3-5AB0-4FB6-B2E8-A959CA3C455E}" srcId="{8DD1BAE3-9AA1-457B-A160-A0C3D46735B2}" destId="{E4E7BD07-9C04-42A1-9E3B-007E065BD4EF}" srcOrd="1" destOrd="0" parTransId="{CD93B551-1037-4822-B187-DD3B2946763D}" sibTransId="{37EEFDF4-4C1D-4BE2-B28B-71B08B17C680}"/>
    <dgm:cxn modelId="{F3BF44C4-265A-4E32-8908-4591B64F1371}" srcId="{2F76D3D8-7C7A-4E79-A8C7-86DCC223EEF4}" destId="{A35ADE23-A3CF-4343-8143-B37FA01EC27F}" srcOrd="3" destOrd="0" parTransId="{46CBFBAA-7F60-48A9-8FF1-B91340953B72}" sibTransId="{DC142542-384E-4970-B007-A0E0A7EDF4F9}"/>
    <dgm:cxn modelId="{A261A9CB-EDB9-1D4E-8CF4-053C3E6EE359}" type="presOf" srcId="{10BBCD5D-94A8-4660-9082-8460E8D64DD1}" destId="{A6FD26EF-F2D3-AE40-9153-31249AC0D2B7}" srcOrd="0" destOrd="2" presId="urn:microsoft.com/office/officeart/2005/8/layout/vList2"/>
    <dgm:cxn modelId="{A97EB4D6-6680-461A-9F65-E4DC7ECF2922}" srcId="{8DD1BAE3-9AA1-457B-A160-A0C3D46735B2}" destId="{232EBE42-5BB5-4A77-8284-63F8843E842F}" srcOrd="3" destOrd="0" parTransId="{230C3D09-19D3-434D-B8CA-3D66A83D7E34}" sibTransId="{6EDB8231-E7A4-4309-8CB7-4B5740868568}"/>
    <dgm:cxn modelId="{6427ECF5-8233-4E41-90ED-EA95435EB10C}" srcId="{2F76D3D8-7C7A-4E79-A8C7-86DCC223EEF4}" destId="{D06E1D82-ADB2-4C3F-AC04-0ADCCEFE703C}" srcOrd="4" destOrd="0" parTransId="{31392B81-5EF0-44F2-B4D1-83C0D6075460}" sibTransId="{DE7B4EC4-A29C-464A-973F-13516160E705}"/>
    <dgm:cxn modelId="{D012A270-4EEB-AC45-8BF4-26C3EA408B4E}" type="presParOf" srcId="{CEB36127-AD41-C547-9059-B490D7B56EFE}" destId="{6365E4F9-85CD-B240-A7B8-7708F0307DA9}" srcOrd="0" destOrd="0" presId="urn:microsoft.com/office/officeart/2005/8/layout/vList2"/>
    <dgm:cxn modelId="{17AFFA49-C720-C04A-A66A-D7E4CCB5B5FA}" type="presParOf" srcId="{CEB36127-AD41-C547-9059-B490D7B56EFE}" destId="{1F5F1642-4970-9C40-92EF-22A28FEE8BAF}" srcOrd="1" destOrd="0" presId="urn:microsoft.com/office/officeart/2005/8/layout/vList2"/>
    <dgm:cxn modelId="{663670B4-18C4-9F40-96DB-A7928BD4ED10}" type="presParOf" srcId="{CEB36127-AD41-C547-9059-B490D7B56EFE}" destId="{DB0693DC-976F-0E45-93B9-70D111E09924}" srcOrd="2" destOrd="0" presId="urn:microsoft.com/office/officeart/2005/8/layout/vList2"/>
    <dgm:cxn modelId="{0901A148-728E-8A45-BB3D-5871978251C1}" type="presParOf" srcId="{CEB36127-AD41-C547-9059-B490D7B56EFE}" destId="{A6FD26EF-F2D3-AE40-9153-31249AC0D2B7}" srcOrd="3" destOrd="0" presId="urn:microsoft.com/office/officeart/2005/8/layout/vList2"/>
    <dgm:cxn modelId="{6E51E15D-2533-3C44-BBE3-433DD2A56CF8}" type="presParOf" srcId="{CEB36127-AD41-C547-9059-B490D7B56EFE}" destId="{84106BED-7DD6-6E42-AC48-6F0C68D76700}" srcOrd="4" destOrd="0" presId="urn:microsoft.com/office/officeart/2005/8/layout/vList2"/>
    <dgm:cxn modelId="{1A0E00EB-4C76-EE49-8201-5304840982EC}" type="presParOf" srcId="{CEB36127-AD41-C547-9059-B490D7B56EFE}" destId="{4940B28E-EA70-2B44-9BEF-18CA386F1539}" srcOrd="5" destOrd="0" presId="urn:microsoft.com/office/officeart/2005/8/layout/vList2"/>
    <dgm:cxn modelId="{8EF84DD0-0490-0944-B405-63164BA49A1E}" type="presParOf" srcId="{CEB36127-AD41-C547-9059-B490D7B56EFE}" destId="{A47BEAEC-77BF-0448-BF0D-055EB8BAC6FB}" srcOrd="6" destOrd="0" presId="urn:microsoft.com/office/officeart/2005/8/layout/vList2"/>
    <dgm:cxn modelId="{8316E1C0-EF06-8544-8087-5B25077C351F}" type="presParOf" srcId="{CEB36127-AD41-C547-9059-B490D7B56EFE}" destId="{E2D72791-F282-5745-8B64-0834E84B4CE0}" srcOrd="7" destOrd="0" presId="urn:microsoft.com/office/officeart/2005/8/layout/vList2"/>
    <dgm:cxn modelId="{AA2529B2-B7DC-494B-A0D9-C64A5E022360}" type="presParOf" srcId="{CEB36127-AD41-C547-9059-B490D7B56EFE}" destId="{330B36A0-25A1-904B-95F8-28313248A184}"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08F9B9-F70B-4D20-BEDC-76D3FA31115D}" type="doc">
      <dgm:prSet loTypeId="urn:microsoft.com/office/officeart/2005/8/layout/vList2" loCatId="list" qsTypeId="urn:microsoft.com/office/officeart/2005/8/quickstyle/simple3" qsCatId="simple" csTypeId="urn:microsoft.com/office/officeart/2005/8/colors/accent2_2" csCatId="accent2"/>
      <dgm:spPr/>
      <dgm:t>
        <a:bodyPr/>
        <a:lstStyle/>
        <a:p>
          <a:endParaRPr lang="en-US"/>
        </a:p>
      </dgm:t>
    </dgm:pt>
    <dgm:pt modelId="{58D87A1E-C06D-4CA2-93CF-6076E2FAF0F9}">
      <dgm:prSet/>
      <dgm:spPr/>
      <dgm:t>
        <a:bodyPr/>
        <a:lstStyle/>
        <a:p>
          <a:r>
            <a:rPr lang="en-US" b="0" i="0" dirty="0"/>
            <a:t>Target variable: Predicted Readmission Rate</a:t>
          </a:r>
          <a:endParaRPr lang="en-US" dirty="0"/>
        </a:p>
      </dgm:t>
    </dgm:pt>
    <dgm:pt modelId="{FB82FC2D-566B-4CF3-98D7-AD02F3C6BA2E}" type="parTrans" cxnId="{2BF1E6FC-9048-4272-850D-95A131F86577}">
      <dgm:prSet/>
      <dgm:spPr/>
      <dgm:t>
        <a:bodyPr/>
        <a:lstStyle/>
        <a:p>
          <a:endParaRPr lang="en-US"/>
        </a:p>
      </dgm:t>
    </dgm:pt>
    <dgm:pt modelId="{6C0742BF-6EBA-40DA-AED9-F1F82171431A}" type="sibTrans" cxnId="{2BF1E6FC-9048-4272-850D-95A131F86577}">
      <dgm:prSet/>
      <dgm:spPr/>
      <dgm:t>
        <a:bodyPr/>
        <a:lstStyle/>
        <a:p>
          <a:endParaRPr lang="en-US"/>
        </a:p>
      </dgm:t>
    </dgm:pt>
    <dgm:pt modelId="{0A20DE6C-C9C1-4D09-9775-FAACB2696262}">
      <dgm:prSet/>
      <dgm:spPr/>
      <dgm:t>
        <a:bodyPr/>
        <a:lstStyle/>
        <a:p>
          <a:r>
            <a:rPr lang="en-US" b="0" i="0"/>
            <a:t>Qualitative variable (Preferred or non-preferred)</a:t>
          </a:r>
          <a:endParaRPr lang="en-US"/>
        </a:p>
      </dgm:t>
    </dgm:pt>
    <dgm:pt modelId="{BA4490B6-FAA5-4CC6-9FAC-C68CFDD05449}" type="parTrans" cxnId="{F4552D9B-A70C-43FA-94DC-7BE7B181CE4F}">
      <dgm:prSet/>
      <dgm:spPr/>
      <dgm:t>
        <a:bodyPr/>
        <a:lstStyle/>
        <a:p>
          <a:endParaRPr lang="en-US"/>
        </a:p>
      </dgm:t>
    </dgm:pt>
    <dgm:pt modelId="{58926EA4-FD39-4C9B-AB46-42B7075280AA}" type="sibTrans" cxnId="{F4552D9B-A70C-43FA-94DC-7BE7B181CE4F}">
      <dgm:prSet/>
      <dgm:spPr/>
      <dgm:t>
        <a:bodyPr/>
        <a:lstStyle/>
        <a:p>
          <a:endParaRPr lang="en-US"/>
        </a:p>
      </dgm:t>
    </dgm:pt>
    <dgm:pt modelId="{8FEDCF86-7211-4637-96E8-0CF81A2B891F}">
      <dgm:prSet/>
      <dgm:spPr/>
      <dgm:t>
        <a:bodyPr/>
        <a:lstStyle/>
        <a:p>
          <a:r>
            <a:rPr lang="en-US" b="0" i="0"/>
            <a:t>Based on national median predicted readmission rate</a:t>
          </a:r>
          <a:endParaRPr lang="en-US"/>
        </a:p>
      </dgm:t>
    </dgm:pt>
    <dgm:pt modelId="{815D7833-CDC3-41B1-AA04-18099CF3458F}" type="parTrans" cxnId="{B17C1004-5DD5-4526-AFF6-AC9862A1100D}">
      <dgm:prSet/>
      <dgm:spPr/>
      <dgm:t>
        <a:bodyPr/>
        <a:lstStyle/>
        <a:p>
          <a:endParaRPr lang="en-US"/>
        </a:p>
      </dgm:t>
    </dgm:pt>
    <dgm:pt modelId="{37014E98-F444-4C7D-857C-408CE0FA28F9}" type="sibTrans" cxnId="{B17C1004-5DD5-4526-AFF6-AC9862A1100D}">
      <dgm:prSet/>
      <dgm:spPr/>
      <dgm:t>
        <a:bodyPr/>
        <a:lstStyle/>
        <a:p>
          <a:endParaRPr lang="en-US"/>
        </a:p>
      </dgm:t>
    </dgm:pt>
    <dgm:pt modelId="{735E1D21-F0BC-44B3-9A88-7A50FFF8C031}">
      <dgm:prSet/>
      <dgm:spPr/>
      <dgm:t>
        <a:bodyPr/>
        <a:lstStyle/>
        <a:p>
          <a:r>
            <a:rPr lang="en-US" b="0" i="0"/>
            <a:t>Three models: </a:t>
          </a:r>
          <a:endParaRPr lang="en-US"/>
        </a:p>
      </dgm:t>
    </dgm:pt>
    <dgm:pt modelId="{566A40BD-F063-4288-A6C8-0FD630659C59}" type="parTrans" cxnId="{AD7959FA-1BD9-47F9-B443-C84EDD185B97}">
      <dgm:prSet/>
      <dgm:spPr/>
      <dgm:t>
        <a:bodyPr/>
        <a:lstStyle/>
        <a:p>
          <a:endParaRPr lang="en-US"/>
        </a:p>
      </dgm:t>
    </dgm:pt>
    <dgm:pt modelId="{CB7E31F0-5835-4831-B79F-6AA2AF05CA1E}" type="sibTrans" cxnId="{AD7959FA-1BD9-47F9-B443-C84EDD185B97}">
      <dgm:prSet/>
      <dgm:spPr/>
      <dgm:t>
        <a:bodyPr/>
        <a:lstStyle/>
        <a:p>
          <a:endParaRPr lang="en-US"/>
        </a:p>
      </dgm:t>
    </dgm:pt>
    <dgm:pt modelId="{8768012C-3B63-408C-8931-35B715874515}">
      <dgm:prSet/>
      <dgm:spPr/>
      <dgm:t>
        <a:bodyPr/>
        <a:lstStyle/>
        <a:p>
          <a:r>
            <a:rPr lang="en-US" b="0" i="0"/>
            <a:t>Random Forest - robust at overfitting, can handle complex interactions</a:t>
          </a:r>
          <a:endParaRPr lang="en-US"/>
        </a:p>
      </dgm:t>
    </dgm:pt>
    <dgm:pt modelId="{4E8AD0DE-5062-4D12-BC6D-65A15D3232EC}" type="parTrans" cxnId="{1A3E3403-B3EE-465E-A0DC-FE008F934C2B}">
      <dgm:prSet/>
      <dgm:spPr/>
      <dgm:t>
        <a:bodyPr/>
        <a:lstStyle/>
        <a:p>
          <a:endParaRPr lang="en-US"/>
        </a:p>
      </dgm:t>
    </dgm:pt>
    <dgm:pt modelId="{5D1A03C6-203F-4B8A-AEEC-0BF42BF61F22}" type="sibTrans" cxnId="{1A3E3403-B3EE-465E-A0DC-FE008F934C2B}">
      <dgm:prSet/>
      <dgm:spPr/>
      <dgm:t>
        <a:bodyPr/>
        <a:lstStyle/>
        <a:p>
          <a:endParaRPr lang="en-US"/>
        </a:p>
      </dgm:t>
    </dgm:pt>
    <dgm:pt modelId="{79BE0147-64F2-42C9-BAE7-53BDA8897154}">
      <dgm:prSet/>
      <dgm:spPr/>
      <dgm:t>
        <a:bodyPr/>
        <a:lstStyle/>
        <a:p>
          <a:r>
            <a:rPr lang="en-US" b="0" i="0"/>
            <a:t>Support Vector Machine (SVM) - effective for non-linear relationships</a:t>
          </a:r>
          <a:endParaRPr lang="en-US"/>
        </a:p>
      </dgm:t>
    </dgm:pt>
    <dgm:pt modelId="{5A72F22B-B760-4E21-ACF4-47D55B7125E2}" type="parTrans" cxnId="{BE46806E-59E3-42F2-A5FA-80048702FFDC}">
      <dgm:prSet/>
      <dgm:spPr/>
      <dgm:t>
        <a:bodyPr/>
        <a:lstStyle/>
        <a:p>
          <a:endParaRPr lang="en-US"/>
        </a:p>
      </dgm:t>
    </dgm:pt>
    <dgm:pt modelId="{5697766F-8504-4B88-82E2-930C3482ED1B}" type="sibTrans" cxnId="{BE46806E-59E3-42F2-A5FA-80048702FFDC}">
      <dgm:prSet/>
      <dgm:spPr/>
      <dgm:t>
        <a:bodyPr/>
        <a:lstStyle/>
        <a:p>
          <a:endParaRPr lang="en-US"/>
        </a:p>
      </dgm:t>
    </dgm:pt>
    <dgm:pt modelId="{DFFCA88F-2F9C-4B52-B2FC-D487B9142F5E}">
      <dgm:prSet/>
      <dgm:spPr/>
      <dgm:t>
        <a:bodyPr/>
        <a:lstStyle/>
        <a:p>
          <a:r>
            <a:rPr lang="en-US" b="0" i="0"/>
            <a:t>Logistic Regression - straightforward, interpretable baseline</a:t>
          </a:r>
          <a:endParaRPr lang="en-US"/>
        </a:p>
      </dgm:t>
    </dgm:pt>
    <dgm:pt modelId="{64D4EB7F-6502-45F7-B13D-CD939E2451D0}" type="parTrans" cxnId="{9BA0FB01-36F6-4DE7-A978-FE8541D70EA1}">
      <dgm:prSet/>
      <dgm:spPr/>
      <dgm:t>
        <a:bodyPr/>
        <a:lstStyle/>
        <a:p>
          <a:endParaRPr lang="en-US"/>
        </a:p>
      </dgm:t>
    </dgm:pt>
    <dgm:pt modelId="{C9FD9E64-78FC-432F-99CE-940EBB5003BC}" type="sibTrans" cxnId="{9BA0FB01-36F6-4DE7-A978-FE8541D70EA1}">
      <dgm:prSet/>
      <dgm:spPr/>
      <dgm:t>
        <a:bodyPr/>
        <a:lstStyle/>
        <a:p>
          <a:endParaRPr lang="en-US"/>
        </a:p>
      </dgm:t>
    </dgm:pt>
    <dgm:pt modelId="{0CA05E4D-D330-7646-AF50-2CFB67874C24}" type="pres">
      <dgm:prSet presAssocID="{BD08F9B9-F70B-4D20-BEDC-76D3FA31115D}" presName="linear" presStyleCnt="0">
        <dgm:presLayoutVars>
          <dgm:animLvl val="lvl"/>
          <dgm:resizeHandles val="exact"/>
        </dgm:presLayoutVars>
      </dgm:prSet>
      <dgm:spPr/>
    </dgm:pt>
    <dgm:pt modelId="{FABBE7A0-F0CF-6D4C-BAD1-657165608908}" type="pres">
      <dgm:prSet presAssocID="{58D87A1E-C06D-4CA2-93CF-6076E2FAF0F9}" presName="parentText" presStyleLbl="node1" presStyleIdx="0" presStyleCnt="4">
        <dgm:presLayoutVars>
          <dgm:chMax val="0"/>
          <dgm:bulletEnabled val="1"/>
        </dgm:presLayoutVars>
      </dgm:prSet>
      <dgm:spPr/>
    </dgm:pt>
    <dgm:pt modelId="{9C5D7321-18D1-354C-941F-3555D9320B31}" type="pres">
      <dgm:prSet presAssocID="{6C0742BF-6EBA-40DA-AED9-F1F82171431A}" presName="spacer" presStyleCnt="0"/>
      <dgm:spPr/>
    </dgm:pt>
    <dgm:pt modelId="{054E493E-18F0-944E-9961-B555285D8281}" type="pres">
      <dgm:prSet presAssocID="{0A20DE6C-C9C1-4D09-9775-FAACB2696262}" presName="parentText" presStyleLbl="node1" presStyleIdx="1" presStyleCnt="4">
        <dgm:presLayoutVars>
          <dgm:chMax val="0"/>
          <dgm:bulletEnabled val="1"/>
        </dgm:presLayoutVars>
      </dgm:prSet>
      <dgm:spPr/>
    </dgm:pt>
    <dgm:pt modelId="{69AF1A38-D827-3741-B1C4-D7F6270D0989}" type="pres">
      <dgm:prSet presAssocID="{58926EA4-FD39-4C9B-AB46-42B7075280AA}" presName="spacer" presStyleCnt="0"/>
      <dgm:spPr/>
    </dgm:pt>
    <dgm:pt modelId="{1E7940DD-231D-A940-BF66-057A0ED2F3A0}" type="pres">
      <dgm:prSet presAssocID="{8FEDCF86-7211-4637-96E8-0CF81A2B891F}" presName="parentText" presStyleLbl="node1" presStyleIdx="2" presStyleCnt="4">
        <dgm:presLayoutVars>
          <dgm:chMax val="0"/>
          <dgm:bulletEnabled val="1"/>
        </dgm:presLayoutVars>
      </dgm:prSet>
      <dgm:spPr/>
    </dgm:pt>
    <dgm:pt modelId="{3E238700-9F0A-854D-B3E8-AEB133519D29}" type="pres">
      <dgm:prSet presAssocID="{37014E98-F444-4C7D-857C-408CE0FA28F9}" presName="spacer" presStyleCnt="0"/>
      <dgm:spPr/>
    </dgm:pt>
    <dgm:pt modelId="{5BEC6DB2-999E-6E4B-8437-C2A159E44BE1}" type="pres">
      <dgm:prSet presAssocID="{735E1D21-F0BC-44B3-9A88-7A50FFF8C031}" presName="parentText" presStyleLbl="node1" presStyleIdx="3" presStyleCnt="4">
        <dgm:presLayoutVars>
          <dgm:chMax val="0"/>
          <dgm:bulletEnabled val="1"/>
        </dgm:presLayoutVars>
      </dgm:prSet>
      <dgm:spPr/>
    </dgm:pt>
    <dgm:pt modelId="{1E084946-93F8-5345-BE6E-A0672DCAD87E}" type="pres">
      <dgm:prSet presAssocID="{735E1D21-F0BC-44B3-9A88-7A50FFF8C031}" presName="childText" presStyleLbl="revTx" presStyleIdx="0" presStyleCnt="1">
        <dgm:presLayoutVars>
          <dgm:bulletEnabled val="1"/>
        </dgm:presLayoutVars>
      </dgm:prSet>
      <dgm:spPr/>
    </dgm:pt>
  </dgm:ptLst>
  <dgm:cxnLst>
    <dgm:cxn modelId="{9BA0FB01-36F6-4DE7-A978-FE8541D70EA1}" srcId="{735E1D21-F0BC-44B3-9A88-7A50FFF8C031}" destId="{DFFCA88F-2F9C-4B52-B2FC-D487B9142F5E}" srcOrd="2" destOrd="0" parTransId="{64D4EB7F-6502-45F7-B13D-CD939E2451D0}" sibTransId="{C9FD9E64-78FC-432F-99CE-940EBB5003BC}"/>
    <dgm:cxn modelId="{1A3E3403-B3EE-465E-A0DC-FE008F934C2B}" srcId="{735E1D21-F0BC-44B3-9A88-7A50FFF8C031}" destId="{8768012C-3B63-408C-8931-35B715874515}" srcOrd="0" destOrd="0" parTransId="{4E8AD0DE-5062-4D12-BC6D-65A15D3232EC}" sibTransId="{5D1A03C6-203F-4B8A-AEEC-0BF42BF61F22}"/>
    <dgm:cxn modelId="{B17C1004-5DD5-4526-AFF6-AC9862A1100D}" srcId="{BD08F9B9-F70B-4D20-BEDC-76D3FA31115D}" destId="{8FEDCF86-7211-4637-96E8-0CF81A2B891F}" srcOrd="2" destOrd="0" parTransId="{815D7833-CDC3-41B1-AA04-18099CF3458F}" sibTransId="{37014E98-F444-4C7D-857C-408CE0FA28F9}"/>
    <dgm:cxn modelId="{C2A11414-88AF-C44E-BBEE-DC4FCAE116A8}" type="presOf" srcId="{BD08F9B9-F70B-4D20-BEDC-76D3FA31115D}" destId="{0CA05E4D-D330-7646-AF50-2CFB67874C24}" srcOrd="0" destOrd="0" presId="urn:microsoft.com/office/officeart/2005/8/layout/vList2"/>
    <dgm:cxn modelId="{58840B17-0823-F04F-AD38-36BD71F7F82F}" type="presOf" srcId="{8768012C-3B63-408C-8931-35B715874515}" destId="{1E084946-93F8-5345-BE6E-A0672DCAD87E}" srcOrd="0" destOrd="0" presId="urn:microsoft.com/office/officeart/2005/8/layout/vList2"/>
    <dgm:cxn modelId="{7D1B741B-A35D-8B48-91E2-698EB67FE808}" type="presOf" srcId="{735E1D21-F0BC-44B3-9A88-7A50FFF8C031}" destId="{5BEC6DB2-999E-6E4B-8437-C2A159E44BE1}" srcOrd="0" destOrd="0" presId="urn:microsoft.com/office/officeart/2005/8/layout/vList2"/>
    <dgm:cxn modelId="{94A6E44F-4C62-C343-B6DF-E74D8C6B1052}" type="presOf" srcId="{58D87A1E-C06D-4CA2-93CF-6076E2FAF0F9}" destId="{FABBE7A0-F0CF-6D4C-BAD1-657165608908}" srcOrd="0" destOrd="0" presId="urn:microsoft.com/office/officeart/2005/8/layout/vList2"/>
    <dgm:cxn modelId="{ED08D956-3293-4D40-959C-F989154A15C9}" type="presOf" srcId="{0A20DE6C-C9C1-4D09-9775-FAACB2696262}" destId="{054E493E-18F0-944E-9961-B555285D8281}" srcOrd="0" destOrd="0" presId="urn:microsoft.com/office/officeart/2005/8/layout/vList2"/>
    <dgm:cxn modelId="{0D415365-EE13-8848-986A-C45452CD3B98}" type="presOf" srcId="{DFFCA88F-2F9C-4B52-B2FC-D487B9142F5E}" destId="{1E084946-93F8-5345-BE6E-A0672DCAD87E}" srcOrd="0" destOrd="2" presId="urn:microsoft.com/office/officeart/2005/8/layout/vList2"/>
    <dgm:cxn modelId="{BE46806E-59E3-42F2-A5FA-80048702FFDC}" srcId="{735E1D21-F0BC-44B3-9A88-7A50FFF8C031}" destId="{79BE0147-64F2-42C9-BAE7-53BDA8897154}" srcOrd="1" destOrd="0" parTransId="{5A72F22B-B760-4E21-ACF4-47D55B7125E2}" sibTransId="{5697766F-8504-4B88-82E2-930C3482ED1B}"/>
    <dgm:cxn modelId="{F4552D9B-A70C-43FA-94DC-7BE7B181CE4F}" srcId="{BD08F9B9-F70B-4D20-BEDC-76D3FA31115D}" destId="{0A20DE6C-C9C1-4D09-9775-FAACB2696262}" srcOrd="1" destOrd="0" parTransId="{BA4490B6-FAA5-4CC6-9FAC-C68CFDD05449}" sibTransId="{58926EA4-FD39-4C9B-AB46-42B7075280AA}"/>
    <dgm:cxn modelId="{1A31EFD3-CD1F-7442-80C6-D2ACCAEDDB1C}" type="presOf" srcId="{79BE0147-64F2-42C9-BAE7-53BDA8897154}" destId="{1E084946-93F8-5345-BE6E-A0672DCAD87E}" srcOrd="0" destOrd="1" presId="urn:microsoft.com/office/officeart/2005/8/layout/vList2"/>
    <dgm:cxn modelId="{326127EF-CAD8-1F4E-A22A-306BA65B83CC}" type="presOf" srcId="{8FEDCF86-7211-4637-96E8-0CF81A2B891F}" destId="{1E7940DD-231D-A940-BF66-057A0ED2F3A0}" srcOrd="0" destOrd="0" presId="urn:microsoft.com/office/officeart/2005/8/layout/vList2"/>
    <dgm:cxn modelId="{AD7959FA-1BD9-47F9-B443-C84EDD185B97}" srcId="{BD08F9B9-F70B-4D20-BEDC-76D3FA31115D}" destId="{735E1D21-F0BC-44B3-9A88-7A50FFF8C031}" srcOrd="3" destOrd="0" parTransId="{566A40BD-F063-4288-A6C8-0FD630659C59}" sibTransId="{CB7E31F0-5835-4831-B79F-6AA2AF05CA1E}"/>
    <dgm:cxn modelId="{2BF1E6FC-9048-4272-850D-95A131F86577}" srcId="{BD08F9B9-F70B-4D20-BEDC-76D3FA31115D}" destId="{58D87A1E-C06D-4CA2-93CF-6076E2FAF0F9}" srcOrd="0" destOrd="0" parTransId="{FB82FC2D-566B-4CF3-98D7-AD02F3C6BA2E}" sibTransId="{6C0742BF-6EBA-40DA-AED9-F1F82171431A}"/>
    <dgm:cxn modelId="{96AAC420-3B1F-3841-9329-B5AE7F2DF810}" type="presParOf" srcId="{0CA05E4D-D330-7646-AF50-2CFB67874C24}" destId="{FABBE7A0-F0CF-6D4C-BAD1-657165608908}" srcOrd="0" destOrd="0" presId="urn:microsoft.com/office/officeart/2005/8/layout/vList2"/>
    <dgm:cxn modelId="{B601D99C-F24F-D542-B150-D22E254B7722}" type="presParOf" srcId="{0CA05E4D-D330-7646-AF50-2CFB67874C24}" destId="{9C5D7321-18D1-354C-941F-3555D9320B31}" srcOrd="1" destOrd="0" presId="urn:microsoft.com/office/officeart/2005/8/layout/vList2"/>
    <dgm:cxn modelId="{503A4CB3-B257-AF42-976B-918D24F225D7}" type="presParOf" srcId="{0CA05E4D-D330-7646-AF50-2CFB67874C24}" destId="{054E493E-18F0-944E-9961-B555285D8281}" srcOrd="2" destOrd="0" presId="urn:microsoft.com/office/officeart/2005/8/layout/vList2"/>
    <dgm:cxn modelId="{5C0BC076-C9FF-7B41-801C-544DEC9ABBB0}" type="presParOf" srcId="{0CA05E4D-D330-7646-AF50-2CFB67874C24}" destId="{69AF1A38-D827-3741-B1C4-D7F6270D0989}" srcOrd="3" destOrd="0" presId="urn:microsoft.com/office/officeart/2005/8/layout/vList2"/>
    <dgm:cxn modelId="{1B00A79D-AE38-FD48-BF4B-74BE56967925}" type="presParOf" srcId="{0CA05E4D-D330-7646-AF50-2CFB67874C24}" destId="{1E7940DD-231D-A940-BF66-057A0ED2F3A0}" srcOrd="4" destOrd="0" presId="urn:microsoft.com/office/officeart/2005/8/layout/vList2"/>
    <dgm:cxn modelId="{FF33E321-DF68-BC4E-8B36-C33B18203E97}" type="presParOf" srcId="{0CA05E4D-D330-7646-AF50-2CFB67874C24}" destId="{3E238700-9F0A-854D-B3E8-AEB133519D29}" srcOrd="5" destOrd="0" presId="urn:microsoft.com/office/officeart/2005/8/layout/vList2"/>
    <dgm:cxn modelId="{3A72283A-F8DC-B947-9E72-05C30C2FCECB}" type="presParOf" srcId="{0CA05E4D-D330-7646-AF50-2CFB67874C24}" destId="{5BEC6DB2-999E-6E4B-8437-C2A159E44BE1}" srcOrd="6" destOrd="0" presId="urn:microsoft.com/office/officeart/2005/8/layout/vList2"/>
    <dgm:cxn modelId="{EFD7FB08-F382-BD4A-ABA3-9CDC6CE064AC}" type="presParOf" srcId="{0CA05E4D-D330-7646-AF50-2CFB67874C24}" destId="{1E084946-93F8-5345-BE6E-A0672DCAD87E}"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62D15D-55CF-452D-9FB6-874496781B03}"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F71CB353-BDE8-44F9-B262-093C0F04ED8E}">
      <dgm:prSet/>
      <dgm:spPr/>
      <dgm:t>
        <a:bodyPr/>
        <a:lstStyle/>
        <a:p>
          <a:r>
            <a:rPr lang="en-US" dirty="0"/>
            <a:t>The Qualitative Random Forest Model Performed Best</a:t>
          </a:r>
        </a:p>
      </dgm:t>
    </dgm:pt>
    <dgm:pt modelId="{95F2F9F8-7F21-4683-88DC-77EDF45FD2E6}" type="parTrans" cxnId="{596F77A0-6617-46BA-9D4A-CC5F2448B6CF}">
      <dgm:prSet/>
      <dgm:spPr/>
      <dgm:t>
        <a:bodyPr/>
        <a:lstStyle/>
        <a:p>
          <a:endParaRPr lang="en-US"/>
        </a:p>
      </dgm:t>
    </dgm:pt>
    <dgm:pt modelId="{A9AD692C-E4D2-4A89-8987-DC390D52383F}" type="sibTrans" cxnId="{596F77A0-6617-46BA-9D4A-CC5F2448B6CF}">
      <dgm:prSet/>
      <dgm:spPr/>
      <dgm:t>
        <a:bodyPr/>
        <a:lstStyle/>
        <a:p>
          <a:endParaRPr lang="en-US"/>
        </a:p>
      </dgm:t>
    </dgm:pt>
    <dgm:pt modelId="{C3587A8F-AF77-4E36-815A-B8BD00BA6C79}">
      <dgm:prSet/>
      <dgm:spPr/>
      <dgm:t>
        <a:bodyPr/>
        <a:lstStyle/>
        <a:p>
          <a:r>
            <a:rPr lang="en-US"/>
            <a:t>Grid Search for optimal ntrees and mtry</a:t>
          </a:r>
        </a:p>
      </dgm:t>
    </dgm:pt>
    <dgm:pt modelId="{CDA2DA1B-A650-4C69-AD85-254D0487BE99}" type="parTrans" cxnId="{603C3D5E-2C48-4B88-A479-BAA329FB52EA}">
      <dgm:prSet/>
      <dgm:spPr/>
      <dgm:t>
        <a:bodyPr/>
        <a:lstStyle/>
        <a:p>
          <a:endParaRPr lang="en-US"/>
        </a:p>
      </dgm:t>
    </dgm:pt>
    <dgm:pt modelId="{D34DE825-ED92-4E4C-91CD-DD14ABD4080D}" type="sibTrans" cxnId="{603C3D5E-2C48-4B88-A479-BAA329FB52EA}">
      <dgm:prSet/>
      <dgm:spPr/>
      <dgm:t>
        <a:bodyPr/>
        <a:lstStyle/>
        <a:p>
          <a:endParaRPr lang="en-US"/>
        </a:p>
      </dgm:t>
    </dgm:pt>
    <dgm:pt modelId="{ACD586D3-2C24-4F0D-A181-87E9B92C85E3}">
      <dgm:prSet/>
      <dgm:spPr/>
      <dgm:t>
        <a:bodyPr/>
        <a:lstStyle/>
        <a:p>
          <a:r>
            <a:rPr lang="en-US"/>
            <a:t>Repeated CV</a:t>
          </a:r>
        </a:p>
      </dgm:t>
    </dgm:pt>
    <dgm:pt modelId="{358F210C-A210-44D4-87A2-ECE96B37E8E9}" type="parTrans" cxnId="{92FCE82C-CB47-464A-93A9-A19C22D304B7}">
      <dgm:prSet/>
      <dgm:spPr/>
      <dgm:t>
        <a:bodyPr/>
        <a:lstStyle/>
        <a:p>
          <a:endParaRPr lang="en-US"/>
        </a:p>
      </dgm:t>
    </dgm:pt>
    <dgm:pt modelId="{DC9DF201-25E1-4FE6-A756-81331C132AAD}" type="sibTrans" cxnId="{92FCE82C-CB47-464A-93A9-A19C22D304B7}">
      <dgm:prSet/>
      <dgm:spPr/>
      <dgm:t>
        <a:bodyPr/>
        <a:lstStyle/>
        <a:p>
          <a:endParaRPr lang="en-US"/>
        </a:p>
      </dgm:t>
    </dgm:pt>
    <dgm:pt modelId="{6151BE9C-6863-450B-9E2C-4A9C7950F076}">
      <dgm:prSet/>
      <dgm:spPr/>
      <dgm:t>
        <a:bodyPr/>
        <a:lstStyle/>
        <a:p>
          <a:r>
            <a:rPr lang="en-US"/>
            <a:t>Most significant features: Broken hip from a fall after surgery, respiratory failure after surgery, accidental cuts and tears from medical treatment, % of patients prescribed 2 or more opioids or opioid + benzo at discharge, and overall hospital satisfaction rating.</a:t>
          </a:r>
        </a:p>
      </dgm:t>
    </dgm:pt>
    <dgm:pt modelId="{FA2B7A00-693C-4B6B-AD12-5865C76B7DB2}" type="parTrans" cxnId="{5DB78150-685C-48EA-9E6A-79138FCF91ED}">
      <dgm:prSet/>
      <dgm:spPr/>
      <dgm:t>
        <a:bodyPr/>
        <a:lstStyle/>
        <a:p>
          <a:endParaRPr lang="en-US"/>
        </a:p>
      </dgm:t>
    </dgm:pt>
    <dgm:pt modelId="{B69C61EB-AF7D-4758-A984-006537D77C11}" type="sibTrans" cxnId="{5DB78150-685C-48EA-9E6A-79138FCF91ED}">
      <dgm:prSet/>
      <dgm:spPr/>
      <dgm:t>
        <a:bodyPr/>
        <a:lstStyle/>
        <a:p>
          <a:endParaRPr lang="en-US"/>
        </a:p>
      </dgm:t>
    </dgm:pt>
    <dgm:pt modelId="{C44329A5-0CB7-4D49-AC18-DA1A69AA2EA9}">
      <dgm:prSet/>
      <dgm:spPr/>
      <dgm:t>
        <a:bodyPr/>
        <a:lstStyle/>
        <a:p>
          <a:r>
            <a:rPr lang="en-US" dirty="0"/>
            <a:t>Accuracy: 0.98 and AUC: 0.99</a:t>
          </a:r>
        </a:p>
      </dgm:t>
    </dgm:pt>
    <dgm:pt modelId="{D73E63DC-914D-44C3-80A5-F0A55B05F73E}" type="parTrans" cxnId="{49900418-27A0-45E3-AC50-0D7B0F290435}">
      <dgm:prSet/>
      <dgm:spPr/>
      <dgm:t>
        <a:bodyPr/>
        <a:lstStyle/>
        <a:p>
          <a:endParaRPr lang="en-US"/>
        </a:p>
      </dgm:t>
    </dgm:pt>
    <dgm:pt modelId="{57902160-C13D-4EC8-8BB2-E43FC1DEC317}" type="sibTrans" cxnId="{49900418-27A0-45E3-AC50-0D7B0F290435}">
      <dgm:prSet/>
      <dgm:spPr/>
      <dgm:t>
        <a:bodyPr/>
        <a:lstStyle/>
        <a:p>
          <a:endParaRPr lang="en-US"/>
        </a:p>
      </dgm:t>
    </dgm:pt>
    <dgm:pt modelId="{BD61AE2E-9F87-4B6B-B0CA-040FC0510D61}">
      <dgm:prSet/>
      <dgm:spPr/>
      <dgm:t>
        <a:bodyPr/>
        <a:lstStyle/>
        <a:p>
          <a:r>
            <a:rPr lang="en-US" dirty="0"/>
            <a:t>Performance of Other Models</a:t>
          </a:r>
        </a:p>
      </dgm:t>
    </dgm:pt>
    <dgm:pt modelId="{E26A8FC6-37DB-433B-9F90-973F5E2D3CCC}" type="parTrans" cxnId="{5A3DBB21-ECB5-4337-ADE0-F865F93CF295}">
      <dgm:prSet/>
      <dgm:spPr/>
      <dgm:t>
        <a:bodyPr/>
        <a:lstStyle/>
        <a:p>
          <a:endParaRPr lang="en-US"/>
        </a:p>
      </dgm:t>
    </dgm:pt>
    <dgm:pt modelId="{F2F8EFAB-0EDB-4086-886E-85B257394012}" type="sibTrans" cxnId="{5A3DBB21-ECB5-4337-ADE0-F865F93CF295}">
      <dgm:prSet/>
      <dgm:spPr/>
      <dgm:t>
        <a:bodyPr/>
        <a:lstStyle/>
        <a:p>
          <a:endParaRPr lang="en-US"/>
        </a:p>
      </dgm:t>
    </dgm:pt>
    <dgm:pt modelId="{0D200841-D8C9-409D-89DD-B7521DB04477}">
      <dgm:prSet/>
      <dgm:spPr/>
      <dgm:t>
        <a:bodyPr/>
        <a:lstStyle/>
        <a:p>
          <a:r>
            <a:rPr lang="en-US"/>
            <a:t>Logistic: 0.53 accuracy and 0.72 AUC</a:t>
          </a:r>
        </a:p>
      </dgm:t>
    </dgm:pt>
    <dgm:pt modelId="{DD865624-A6D6-4933-8046-95580F499CD5}" type="parTrans" cxnId="{069C45D3-5D1F-46B1-A933-54A80A709D3D}">
      <dgm:prSet/>
      <dgm:spPr/>
      <dgm:t>
        <a:bodyPr/>
        <a:lstStyle/>
        <a:p>
          <a:endParaRPr lang="en-US"/>
        </a:p>
      </dgm:t>
    </dgm:pt>
    <dgm:pt modelId="{C1078C84-3BAE-4B41-9541-86CAAEFE9CB3}" type="sibTrans" cxnId="{069C45D3-5D1F-46B1-A933-54A80A709D3D}">
      <dgm:prSet/>
      <dgm:spPr/>
      <dgm:t>
        <a:bodyPr/>
        <a:lstStyle/>
        <a:p>
          <a:endParaRPr lang="en-US"/>
        </a:p>
      </dgm:t>
    </dgm:pt>
    <dgm:pt modelId="{D6B744B1-418E-4733-8245-4B874BF1BF4B}">
      <dgm:prSet/>
      <dgm:spPr/>
      <dgm:t>
        <a:bodyPr/>
        <a:lstStyle/>
        <a:p>
          <a:r>
            <a:rPr lang="en-US" dirty="0"/>
            <a:t>SVM: 0.63 accuracy and 0.69 AUC</a:t>
          </a:r>
        </a:p>
      </dgm:t>
    </dgm:pt>
    <dgm:pt modelId="{8A441B7A-7F1B-47C2-8758-5BC7BED31BB2}" type="parTrans" cxnId="{58C6FB70-4642-4706-8650-0613A10B31AF}">
      <dgm:prSet/>
      <dgm:spPr/>
      <dgm:t>
        <a:bodyPr/>
        <a:lstStyle/>
        <a:p>
          <a:endParaRPr lang="en-US"/>
        </a:p>
      </dgm:t>
    </dgm:pt>
    <dgm:pt modelId="{B25787F5-1AD9-4E5A-AF32-7FF2E5BCAAD5}" type="sibTrans" cxnId="{58C6FB70-4642-4706-8650-0613A10B31AF}">
      <dgm:prSet/>
      <dgm:spPr/>
      <dgm:t>
        <a:bodyPr/>
        <a:lstStyle/>
        <a:p>
          <a:endParaRPr lang="en-US"/>
        </a:p>
      </dgm:t>
    </dgm:pt>
    <dgm:pt modelId="{26BFC59E-8692-BC4C-9BA0-08A58F70A8BF}" type="pres">
      <dgm:prSet presAssocID="{A562D15D-55CF-452D-9FB6-874496781B03}" presName="linear" presStyleCnt="0">
        <dgm:presLayoutVars>
          <dgm:dir/>
          <dgm:animLvl val="lvl"/>
          <dgm:resizeHandles val="exact"/>
        </dgm:presLayoutVars>
      </dgm:prSet>
      <dgm:spPr/>
    </dgm:pt>
    <dgm:pt modelId="{5D1C633C-A092-1446-94A8-8975BB721316}" type="pres">
      <dgm:prSet presAssocID="{F71CB353-BDE8-44F9-B262-093C0F04ED8E}" presName="parentLin" presStyleCnt="0"/>
      <dgm:spPr/>
    </dgm:pt>
    <dgm:pt modelId="{6EFC49AF-4355-3F43-A262-8CE34E0071CE}" type="pres">
      <dgm:prSet presAssocID="{F71CB353-BDE8-44F9-B262-093C0F04ED8E}" presName="parentLeftMargin" presStyleLbl="node1" presStyleIdx="0" presStyleCnt="2"/>
      <dgm:spPr/>
    </dgm:pt>
    <dgm:pt modelId="{23DB14F8-E7C9-794E-BB69-597E1DFCA747}" type="pres">
      <dgm:prSet presAssocID="{F71CB353-BDE8-44F9-B262-093C0F04ED8E}" presName="parentText" presStyleLbl="node1" presStyleIdx="0" presStyleCnt="2">
        <dgm:presLayoutVars>
          <dgm:chMax val="0"/>
          <dgm:bulletEnabled val="1"/>
        </dgm:presLayoutVars>
      </dgm:prSet>
      <dgm:spPr/>
    </dgm:pt>
    <dgm:pt modelId="{0ED91691-334A-D343-9F93-090D1DAC2DED}" type="pres">
      <dgm:prSet presAssocID="{F71CB353-BDE8-44F9-B262-093C0F04ED8E}" presName="negativeSpace" presStyleCnt="0"/>
      <dgm:spPr/>
    </dgm:pt>
    <dgm:pt modelId="{F81F5026-EBD7-8B4A-A5E1-09177C5C3CB8}" type="pres">
      <dgm:prSet presAssocID="{F71CB353-BDE8-44F9-B262-093C0F04ED8E}" presName="childText" presStyleLbl="conFgAcc1" presStyleIdx="0" presStyleCnt="2">
        <dgm:presLayoutVars>
          <dgm:bulletEnabled val="1"/>
        </dgm:presLayoutVars>
      </dgm:prSet>
      <dgm:spPr/>
    </dgm:pt>
    <dgm:pt modelId="{F5AAC8D1-6D5F-DA40-8E24-64953C60237F}" type="pres">
      <dgm:prSet presAssocID="{A9AD692C-E4D2-4A89-8987-DC390D52383F}" presName="spaceBetweenRectangles" presStyleCnt="0"/>
      <dgm:spPr/>
    </dgm:pt>
    <dgm:pt modelId="{EF20F50B-3954-E841-B920-6D091F063743}" type="pres">
      <dgm:prSet presAssocID="{BD61AE2E-9F87-4B6B-B0CA-040FC0510D61}" presName="parentLin" presStyleCnt="0"/>
      <dgm:spPr/>
    </dgm:pt>
    <dgm:pt modelId="{F5C27B37-6BC7-2840-B7EF-23FD25A47178}" type="pres">
      <dgm:prSet presAssocID="{BD61AE2E-9F87-4B6B-B0CA-040FC0510D61}" presName="parentLeftMargin" presStyleLbl="node1" presStyleIdx="0" presStyleCnt="2"/>
      <dgm:spPr/>
    </dgm:pt>
    <dgm:pt modelId="{2F81AE06-6F6E-EA44-8CAF-867A55CFF0D1}" type="pres">
      <dgm:prSet presAssocID="{BD61AE2E-9F87-4B6B-B0CA-040FC0510D61}" presName="parentText" presStyleLbl="node1" presStyleIdx="1" presStyleCnt="2">
        <dgm:presLayoutVars>
          <dgm:chMax val="0"/>
          <dgm:bulletEnabled val="1"/>
        </dgm:presLayoutVars>
      </dgm:prSet>
      <dgm:spPr/>
    </dgm:pt>
    <dgm:pt modelId="{97927C77-CC12-BA49-8AD2-3BA599345E69}" type="pres">
      <dgm:prSet presAssocID="{BD61AE2E-9F87-4B6B-B0CA-040FC0510D61}" presName="negativeSpace" presStyleCnt="0"/>
      <dgm:spPr/>
    </dgm:pt>
    <dgm:pt modelId="{E8FD3F5A-2730-D540-A36C-22C362151E14}" type="pres">
      <dgm:prSet presAssocID="{BD61AE2E-9F87-4B6B-B0CA-040FC0510D61}" presName="childText" presStyleLbl="conFgAcc1" presStyleIdx="1" presStyleCnt="2">
        <dgm:presLayoutVars>
          <dgm:bulletEnabled val="1"/>
        </dgm:presLayoutVars>
      </dgm:prSet>
      <dgm:spPr/>
    </dgm:pt>
  </dgm:ptLst>
  <dgm:cxnLst>
    <dgm:cxn modelId="{FFD2750A-ACC0-B341-A74B-E2C63AB3C3C4}" type="presOf" srcId="{D6B744B1-418E-4733-8245-4B874BF1BF4B}" destId="{E8FD3F5A-2730-D540-A36C-22C362151E14}" srcOrd="0" destOrd="1" presId="urn:microsoft.com/office/officeart/2005/8/layout/list1"/>
    <dgm:cxn modelId="{49900418-27A0-45E3-AC50-0D7B0F290435}" srcId="{F71CB353-BDE8-44F9-B262-093C0F04ED8E}" destId="{C44329A5-0CB7-4D49-AC18-DA1A69AA2EA9}" srcOrd="3" destOrd="0" parTransId="{D73E63DC-914D-44C3-80A5-F0A55B05F73E}" sibTransId="{57902160-C13D-4EC8-8BB2-E43FC1DEC317}"/>
    <dgm:cxn modelId="{5A3DBB21-ECB5-4337-ADE0-F865F93CF295}" srcId="{A562D15D-55CF-452D-9FB6-874496781B03}" destId="{BD61AE2E-9F87-4B6B-B0CA-040FC0510D61}" srcOrd="1" destOrd="0" parTransId="{E26A8FC6-37DB-433B-9F90-973F5E2D3CCC}" sibTransId="{F2F8EFAB-0EDB-4086-886E-85B257394012}"/>
    <dgm:cxn modelId="{92FCE82C-CB47-464A-93A9-A19C22D304B7}" srcId="{F71CB353-BDE8-44F9-B262-093C0F04ED8E}" destId="{ACD586D3-2C24-4F0D-A181-87E9B92C85E3}" srcOrd="1" destOrd="0" parTransId="{358F210C-A210-44D4-87A2-ECE96B37E8E9}" sibTransId="{DC9DF201-25E1-4FE6-A756-81331C132AAD}"/>
    <dgm:cxn modelId="{C9C41B4A-09C7-3541-8787-D0652DF1E044}" type="presOf" srcId="{0D200841-D8C9-409D-89DD-B7521DB04477}" destId="{E8FD3F5A-2730-D540-A36C-22C362151E14}" srcOrd="0" destOrd="0" presId="urn:microsoft.com/office/officeart/2005/8/layout/list1"/>
    <dgm:cxn modelId="{5DB78150-685C-48EA-9E6A-79138FCF91ED}" srcId="{F71CB353-BDE8-44F9-B262-093C0F04ED8E}" destId="{6151BE9C-6863-450B-9E2C-4A9C7950F076}" srcOrd="2" destOrd="0" parTransId="{FA2B7A00-693C-4B6B-AD12-5865C76B7DB2}" sibTransId="{B69C61EB-AF7D-4758-A984-006537D77C11}"/>
    <dgm:cxn modelId="{0547055D-AE31-D047-B246-11AD0E32DA04}" type="presOf" srcId="{BD61AE2E-9F87-4B6B-B0CA-040FC0510D61}" destId="{2F81AE06-6F6E-EA44-8CAF-867A55CFF0D1}" srcOrd="1" destOrd="0" presId="urn:microsoft.com/office/officeart/2005/8/layout/list1"/>
    <dgm:cxn modelId="{603C3D5E-2C48-4B88-A479-BAA329FB52EA}" srcId="{F71CB353-BDE8-44F9-B262-093C0F04ED8E}" destId="{C3587A8F-AF77-4E36-815A-B8BD00BA6C79}" srcOrd="0" destOrd="0" parTransId="{CDA2DA1B-A650-4C69-AD85-254D0487BE99}" sibTransId="{D34DE825-ED92-4E4C-91CD-DD14ABD4080D}"/>
    <dgm:cxn modelId="{92AA3F66-9179-5540-A8A3-1ECE01B08FCC}" type="presOf" srcId="{ACD586D3-2C24-4F0D-A181-87E9B92C85E3}" destId="{F81F5026-EBD7-8B4A-A5E1-09177C5C3CB8}" srcOrd="0" destOrd="1" presId="urn:microsoft.com/office/officeart/2005/8/layout/list1"/>
    <dgm:cxn modelId="{58C6FB70-4642-4706-8650-0613A10B31AF}" srcId="{BD61AE2E-9F87-4B6B-B0CA-040FC0510D61}" destId="{D6B744B1-418E-4733-8245-4B874BF1BF4B}" srcOrd="1" destOrd="0" parTransId="{8A441B7A-7F1B-47C2-8758-5BC7BED31BB2}" sibTransId="{B25787F5-1AD9-4E5A-AF32-7FF2E5BCAAD5}"/>
    <dgm:cxn modelId="{F298C97D-50C0-4A44-A421-C2607135BB94}" type="presOf" srcId="{C44329A5-0CB7-4D49-AC18-DA1A69AA2EA9}" destId="{F81F5026-EBD7-8B4A-A5E1-09177C5C3CB8}" srcOrd="0" destOrd="3" presId="urn:microsoft.com/office/officeart/2005/8/layout/list1"/>
    <dgm:cxn modelId="{596F77A0-6617-46BA-9D4A-CC5F2448B6CF}" srcId="{A562D15D-55CF-452D-9FB6-874496781B03}" destId="{F71CB353-BDE8-44F9-B262-093C0F04ED8E}" srcOrd="0" destOrd="0" parTransId="{95F2F9F8-7F21-4683-88DC-77EDF45FD2E6}" sibTransId="{A9AD692C-E4D2-4A89-8987-DC390D52383F}"/>
    <dgm:cxn modelId="{0B10AFAC-5164-A54E-B911-59A79A9A0334}" type="presOf" srcId="{F71CB353-BDE8-44F9-B262-093C0F04ED8E}" destId="{23DB14F8-E7C9-794E-BB69-597E1DFCA747}" srcOrd="1" destOrd="0" presId="urn:microsoft.com/office/officeart/2005/8/layout/list1"/>
    <dgm:cxn modelId="{448AC7B9-EC1B-C544-A6E8-03F8A134F7AA}" type="presOf" srcId="{A562D15D-55CF-452D-9FB6-874496781B03}" destId="{26BFC59E-8692-BC4C-9BA0-08A58F70A8BF}" srcOrd="0" destOrd="0" presId="urn:microsoft.com/office/officeart/2005/8/layout/list1"/>
    <dgm:cxn modelId="{A55527C6-C894-5847-B41D-4598129BB38C}" type="presOf" srcId="{F71CB353-BDE8-44F9-B262-093C0F04ED8E}" destId="{6EFC49AF-4355-3F43-A262-8CE34E0071CE}" srcOrd="0" destOrd="0" presId="urn:microsoft.com/office/officeart/2005/8/layout/list1"/>
    <dgm:cxn modelId="{8B9BA8CF-F2A4-1D45-814E-711D06D0BB8C}" type="presOf" srcId="{BD61AE2E-9F87-4B6B-B0CA-040FC0510D61}" destId="{F5C27B37-6BC7-2840-B7EF-23FD25A47178}" srcOrd="0" destOrd="0" presId="urn:microsoft.com/office/officeart/2005/8/layout/list1"/>
    <dgm:cxn modelId="{303ED4D0-C54F-CF45-96C2-0AC4FE663E0C}" type="presOf" srcId="{6151BE9C-6863-450B-9E2C-4A9C7950F076}" destId="{F81F5026-EBD7-8B4A-A5E1-09177C5C3CB8}" srcOrd="0" destOrd="2" presId="urn:microsoft.com/office/officeart/2005/8/layout/list1"/>
    <dgm:cxn modelId="{069C45D3-5D1F-46B1-A933-54A80A709D3D}" srcId="{BD61AE2E-9F87-4B6B-B0CA-040FC0510D61}" destId="{0D200841-D8C9-409D-89DD-B7521DB04477}" srcOrd="0" destOrd="0" parTransId="{DD865624-A6D6-4933-8046-95580F499CD5}" sibTransId="{C1078C84-3BAE-4B41-9541-86CAAEFE9CB3}"/>
    <dgm:cxn modelId="{02FA5EEE-BDE9-0D43-A675-1B09C5F07438}" type="presOf" srcId="{C3587A8F-AF77-4E36-815A-B8BD00BA6C79}" destId="{F81F5026-EBD7-8B4A-A5E1-09177C5C3CB8}" srcOrd="0" destOrd="0" presId="urn:microsoft.com/office/officeart/2005/8/layout/list1"/>
    <dgm:cxn modelId="{3B40C274-948C-2246-A261-CB6DEEDEF445}" type="presParOf" srcId="{26BFC59E-8692-BC4C-9BA0-08A58F70A8BF}" destId="{5D1C633C-A092-1446-94A8-8975BB721316}" srcOrd="0" destOrd="0" presId="urn:microsoft.com/office/officeart/2005/8/layout/list1"/>
    <dgm:cxn modelId="{586B85EE-8C90-0042-8D22-5BAADDD95D92}" type="presParOf" srcId="{5D1C633C-A092-1446-94A8-8975BB721316}" destId="{6EFC49AF-4355-3F43-A262-8CE34E0071CE}" srcOrd="0" destOrd="0" presId="urn:microsoft.com/office/officeart/2005/8/layout/list1"/>
    <dgm:cxn modelId="{E80C71DF-4312-7542-A6EB-06865DE44215}" type="presParOf" srcId="{5D1C633C-A092-1446-94A8-8975BB721316}" destId="{23DB14F8-E7C9-794E-BB69-597E1DFCA747}" srcOrd="1" destOrd="0" presId="urn:microsoft.com/office/officeart/2005/8/layout/list1"/>
    <dgm:cxn modelId="{57798DEE-BB4B-6341-9306-78B47B3F2570}" type="presParOf" srcId="{26BFC59E-8692-BC4C-9BA0-08A58F70A8BF}" destId="{0ED91691-334A-D343-9F93-090D1DAC2DED}" srcOrd="1" destOrd="0" presId="urn:microsoft.com/office/officeart/2005/8/layout/list1"/>
    <dgm:cxn modelId="{CDE550A6-2352-EF4A-94A5-C6BC37EAD94A}" type="presParOf" srcId="{26BFC59E-8692-BC4C-9BA0-08A58F70A8BF}" destId="{F81F5026-EBD7-8B4A-A5E1-09177C5C3CB8}" srcOrd="2" destOrd="0" presId="urn:microsoft.com/office/officeart/2005/8/layout/list1"/>
    <dgm:cxn modelId="{9C8FBA15-D17C-4C41-92E9-F6585CD2AD10}" type="presParOf" srcId="{26BFC59E-8692-BC4C-9BA0-08A58F70A8BF}" destId="{F5AAC8D1-6D5F-DA40-8E24-64953C60237F}" srcOrd="3" destOrd="0" presId="urn:microsoft.com/office/officeart/2005/8/layout/list1"/>
    <dgm:cxn modelId="{D238CB22-F2BC-9C41-B3C5-D9D555626B9E}" type="presParOf" srcId="{26BFC59E-8692-BC4C-9BA0-08A58F70A8BF}" destId="{EF20F50B-3954-E841-B920-6D091F063743}" srcOrd="4" destOrd="0" presId="urn:microsoft.com/office/officeart/2005/8/layout/list1"/>
    <dgm:cxn modelId="{9E868958-F867-074C-B375-35B2C5C41D8B}" type="presParOf" srcId="{EF20F50B-3954-E841-B920-6D091F063743}" destId="{F5C27B37-6BC7-2840-B7EF-23FD25A47178}" srcOrd="0" destOrd="0" presId="urn:microsoft.com/office/officeart/2005/8/layout/list1"/>
    <dgm:cxn modelId="{71F457D9-1A87-9F4C-A4E3-02B14D47599F}" type="presParOf" srcId="{EF20F50B-3954-E841-B920-6D091F063743}" destId="{2F81AE06-6F6E-EA44-8CAF-867A55CFF0D1}" srcOrd="1" destOrd="0" presId="urn:microsoft.com/office/officeart/2005/8/layout/list1"/>
    <dgm:cxn modelId="{297F61FD-3E1F-5F42-91CA-E951AA37F63A}" type="presParOf" srcId="{26BFC59E-8692-BC4C-9BA0-08A58F70A8BF}" destId="{97927C77-CC12-BA49-8AD2-3BA599345E69}" srcOrd="5" destOrd="0" presId="urn:microsoft.com/office/officeart/2005/8/layout/list1"/>
    <dgm:cxn modelId="{CF458FC6-7CF9-DE47-8F33-DDD36493BF39}" type="presParOf" srcId="{26BFC59E-8692-BC4C-9BA0-08A58F70A8BF}" destId="{E8FD3F5A-2730-D540-A36C-22C362151E14}"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0D5C62-C7B4-4CD3-8BA6-0F93B4139A33}" type="doc">
      <dgm:prSet loTypeId="urn:microsoft.com/office/officeart/2005/8/layout/process4" loCatId="process" qsTypeId="urn:microsoft.com/office/officeart/2005/8/quickstyle/simple2" qsCatId="simple" csTypeId="urn:microsoft.com/office/officeart/2005/8/colors/accent5_2" csCatId="accent5"/>
      <dgm:spPr/>
      <dgm:t>
        <a:bodyPr/>
        <a:lstStyle/>
        <a:p>
          <a:endParaRPr lang="en-US"/>
        </a:p>
      </dgm:t>
    </dgm:pt>
    <dgm:pt modelId="{F9AF39B7-A650-4BBC-BDEE-20FA0CDED22C}">
      <dgm:prSet/>
      <dgm:spPr/>
      <dgm:t>
        <a:bodyPr/>
        <a:lstStyle/>
        <a:p>
          <a:r>
            <a:rPr lang="en-US" b="0" i="0"/>
            <a:t>Model performance suggests non-linear, complex relationships in the data </a:t>
          </a:r>
          <a:endParaRPr lang="en-US"/>
        </a:p>
      </dgm:t>
    </dgm:pt>
    <dgm:pt modelId="{ADA72540-1004-48B2-A73F-77C0600FC61C}" type="parTrans" cxnId="{0FEAD406-EC85-4D29-8AA9-D35752635DE7}">
      <dgm:prSet/>
      <dgm:spPr/>
      <dgm:t>
        <a:bodyPr/>
        <a:lstStyle/>
        <a:p>
          <a:endParaRPr lang="en-US"/>
        </a:p>
      </dgm:t>
    </dgm:pt>
    <dgm:pt modelId="{51BB625E-75F9-474C-8C2F-FC239E45B8E0}" type="sibTrans" cxnId="{0FEAD406-EC85-4D29-8AA9-D35752635DE7}">
      <dgm:prSet/>
      <dgm:spPr/>
      <dgm:t>
        <a:bodyPr/>
        <a:lstStyle/>
        <a:p>
          <a:endParaRPr lang="en-US"/>
        </a:p>
      </dgm:t>
    </dgm:pt>
    <dgm:pt modelId="{94CF26DD-5EC6-4DB9-8177-9F6298EB7251}">
      <dgm:prSet/>
      <dgm:spPr/>
      <dgm:t>
        <a:bodyPr/>
        <a:lstStyle/>
        <a:p>
          <a:r>
            <a:rPr lang="en-US" b="0" i="0"/>
            <a:t>Random Forest was able to more effectively pick up on these relationships</a:t>
          </a:r>
          <a:endParaRPr lang="en-US"/>
        </a:p>
      </dgm:t>
    </dgm:pt>
    <dgm:pt modelId="{A10B7822-D736-4A32-AD66-05BFC65B89C0}" type="parTrans" cxnId="{2A8FBD8C-71FF-47AE-87E6-9FE40C07ECC0}">
      <dgm:prSet/>
      <dgm:spPr/>
      <dgm:t>
        <a:bodyPr/>
        <a:lstStyle/>
        <a:p>
          <a:endParaRPr lang="en-US"/>
        </a:p>
      </dgm:t>
    </dgm:pt>
    <dgm:pt modelId="{828FA4DF-E37E-4F65-96CD-D5AED7EB53C3}" type="sibTrans" cxnId="{2A8FBD8C-71FF-47AE-87E6-9FE40C07ECC0}">
      <dgm:prSet/>
      <dgm:spPr/>
      <dgm:t>
        <a:bodyPr/>
        <a:lstStyle/>
        <a:p>
          <a:endParaRPr lang="en-US"/>
        </a:p>
      </dgm:t>
    </dgm:pt>
    <dgm:pt modelId="{3B18EB5E-5767-4617-BA62-22A34524EDB4}">
      <dgm:prSet/>
      <dgm:spPr/>
      <dgm:t>
        <a:bodyPr/>
        <a:lstStyle/>
        <a:p>
          <a:r>
            <a:rPr lang="en-US" b="0" i="0"/>
            <a:t>Classification models showed more modest performance (compared to quantitative models), which suggests the difficulty in predicting a binary outcome given this set of features.</a:t>
          </a:r>
          <a:endParaRPr lang="en-US"/>
        </a:p>
      </dgm:t>
    </dgm:pt>
    <dgm:pt modelId="{6D6A159F-2C10-4F77-A9E1-813FCE70AC93}" type="parTrans" cxnId="{08083AAC-9586-42BC-A1F7-AC5EBCDE31C4}">
      <dgm:prSet/>
      <dgm:spPr/>
      <dgm:t>
        <a:bodyPr/>
        <a:lstStyle/>
        <a:p>
          <a:endParaRPr lang="en-US"/>
        </a:p>
      </dgm:t>
    </dgm:pt>
    <dgm:pt modelId="{A7DCA3A1-3A36-4E0F-8843-443C1D57A561}" type="sibTrans" cxnId="{08083AAC-9586-42BC-A1F7-AC5EBCDE31C4}">
      <dgm:prSet/>
      <dgm:spPr/>
      <dgm:t>
        <a:bodyPr/>
        <a:lstStyle/>
        <a:p>
          <a:endParaRPr lang="en-US"/>
        </a:p>
      </dgm:t>
    </dgm:pt>
    <dgm:pt modelId="{08557FF0-0367-4194-80FD-02CA7468B4E4}">
      <dgm:prSet/>
      <dgm:spPr/>
      <dgm:t>
        <a:bodyPr/>
        <a:lstStyle/>
        <a:p>
          <a:r>
            <a:rPr lang="en-US" b="0" i="0"/>
            <a:t>Overall hospital satisfaction as rated by the patient was consistently a significant predictor in readmission rate for hip/knee patients.</a:t>
          </a:r>
          <a:endParaRPr lang="en-US"/>
        </a:p>
      </dgm:t>
    </dgm:pt>
    <dgm:pt modelId="{20F14BCA-B29D-4E88-8CB9-B0C2D4A0853D}" type="parTrans" cxnId="{021C62DC-3EE2-4CDF-8607-7073FDBB8F73}">
      <dgm:prSet/>
      <dgm:spPr/>
      <dgm:t>
        <a:bodyPr/>
        <a:lstStyle/>
        <a:p>
          <a:endParaRPr lang="en-US"/>
        </a:p>
      </dgm:t>
    </dgm:pt>
    <dgm:pt modelId="{E5417FF5-8C0A-477D-98F1-4A15F1EA6BE2}" type="sibTrans" cxnId="{021C62DC-3EE2-4CDF-8607-7073FDBB8F73}">
      <dgm:prSet/>
      <dgm:spPr/>
      <dgm:t>
        <a:bodyPr/>
        <a:lstStyle/>
        <a:p>
          <a:endParaRPr lang="en-US"/>
        </a:p>
      </dgm:t>
    </dgm:pt>
    <dgm:pt modelId="{F15FCFEB-7886-D846-9A5B-94CB25C6B611}" type="pres">
      <dgm:prSet presAssocID="{C60D5C62-C7B4-4CD3-8BA6-0F93B4139A33}" presName="Name0" presStyleCnt="0">
        <dgm:presLayoutVars>
          <dgm:dir/>
          <dgm:animLvl val="lvl"/>
          <dgm:resizeHandles val="exact"/>
        </dgm:presLayoutVars>
      </dgm:prSet>
      <dgm:spPr/>
    </dgm:pt>
    <dgm:pt modelId="{A446C3C3-2427-C545-B1A4-921DDDEB0234}" type="pres">
      <dgm:prSet presAssocID="{08557FF0-0367-4194-80FD-02CA7468B4E4}" presName="boxAndChildren" presStyleCnt="0"/>
      <dgm:spPr/>
    </dgm:pt>
    <dgm:pt modelId="{A00C1041-7D43-FC4D-AC8E-CB9C01FB851E}" type="pres">
      <dgm:prSet presAssocID="{08557FF0-0367-4194-80FD-02CA7468B4E4}" presName="parentTextBox" presStyleLbl="node1" presStyleIdx="0" presStyleCnt="3"/>
      <dgm:spPr/>
    </dgm:pt>
    <dgm:pt modelId="{1E54DDA5-5B12-C643-BED3-290737BBCA8A}" type="pres">
      <dgm:prSet presAssocID="{A7DCA3A1-3A36-4E0F-8843-443C1D57A561}" presName="sp" presStyleCnt="0"/>
      <dgm:spPr/>
    </dgm:pt>
    <dgm:pt modelId="{2E5B584A-DFA6-2047-82B0-CB983E5CA931}" type="pres">
      <dgm:prSet presAssocID="{3B18EB5E-5767-4617-BA62-22A34524EDB4}" presName="arrowAndChildren" presStyleCnt="0"/>
      <dgm:spPr/>
    </dgm:pt>
    <dgm:pt modelId="{4D362900-6A99-9747-BBE5-7F3B6F76CC6D}" type="pres">
      <dgm:prSet presAssocID="{3B18EB5E-5767-4617-BA62-22A34524EDB4}" presName="parentTextArrow" presStyleLbl="node1" presStyleIdx="1" presStyleCnt="3"/>
      <dgm:spPr/>
    </dgm:pt>
    <dgm:pt modelId="{68EA3E25-0E10-7245-8000-FDAF51067455}" type="pres">
      <dgm:prSet presAssocID="{51BB625E-75F9-474C-8C2F-FC239E45B8E0}" presName="sp" presStyleCnt="0"/>
      <dgm:spPr/>
    </dgm:pt>
    <dgm:pt modelId="{4B25D66D-06A8-3446-BD27-233991CF1CEF}" type="pres">
      <dgm:prSet presAssocID="{F9AF39B7-A650-4BBC-BDEE-20FA0CDED22C}" presName="arrowAndChildren" presStyleCnt="0"/>
      <dgm:spPr/>
    </dgm:pt>
    <dgm:pt modelId="{B09DDC56-BB39-7B49-94D9-B13096509A61}" type="pres">
      <dgm:prSet presAssocID="{F9AF39B7-A650-4BBC-BDEE-20FA0CDED22C}" presName="parentTextArrow" presStyleLbl="node1" presStyleIdx="1" presStyleCnt="3"/>
      <dgm:spPr/>
    </dgm:pt>
    <dgm:pt modelId="{C90E2B5D-5BA5-3349-AD9E-6FD55B4DE801}" type="pres">
      <dgm:prSet presAssocID="{F9AF39B7-A650-4BBC-BDEE-20FA0CDED22C}" presName="arrow" presStyleLbl="node1" presStyleIdx="2" presStyleCnt="3"/>
      <dgm:spPr/>
    </dgm:pt>
    <dgm:pt modelId="{DD0B8435-2106-6940-A33B-696D4BFFB034}" type="pres">
      <dgm:prSet presAssocID="{F9AF39B7-A650-4BBC-BDEE-20FA0CDED22C}" presName="descendantArrow" presStyleCnt="0"/>
      <dgm:spPr/>
    </dgm:pt>
    <dgm:pt modelId="{C67C45F3-FB1E-1142-AD9B-8A55B64FBC81}" type="pres">
      <dgm:prSet presAssocID="{94CF26DD-5EC6-4DB9-8177-9F6298EB7251}" presName="childTextArrow" presStyleLbl="fgAccFollowNode1" presStyleIdx="0" presStyleCnt="1">
        <dgm:presLayoutVars>
          <dgm:bulletEnabled val="1"/>
        </dgm:presLayoutVars>
      </dgm:prSet>
      <dgm:spPr/>
    </dgm:pt>
  </dgm:ptLst>
  <dgm:cxnLst>
    <dgm:cxn modelId="{0FEAD406-EC85-4D29-8AA9-D35752635DE7}" srcId="{C60D5C62-C7B4-4CD3-8BA6-0F93B4139A33}" destId="{F9AF39B7-A650-4BBC-BDEE-20FA0CDED22C}" srcOrd="0" destOrd="0" parTransId="{ADA72540-1004-48B2-A73F-77C0600FC61C}" sibTransId="{51BB625E-75F9-474C-8C2F-FC239E45B8E0}"/>
    <dgm:cxn modelId="{9FDE303A-8278-724B-859C-6334807D1480}" type="presOf" srcId="{94CF26DD-5EC6-4DB9-8177-9F6298EB7251}" destId="{C67C45F3-FB1E-1142-AD9B-8A55B64FBC81}" srcOrd="0" destOrd="0" presId="urn:microsoft.com/office/officeart/2005/8/layout/process4"/>
    <dgm:cxn modelId="{3E245F3A-67E8-D54C-A33D-ECF62224D4CA}" type="presOf" srcId="{3B18EB5E-5767-4617-BA62-22A34524EDB4}" destId="{4D362900-6A99-9747-BBE5-7F3B6F76CC6D}" srcOrd="0" destOrd="0" presId="urn:microsoft.com/office/officeart/2005/8/layout/process4"/>
    <dgm:cxn modelId="{B136B777-451D-B746-AD00-9BE8691B9745}" type="presOf" srcId="{F9AF39B7-A650-4BBC-BDEE-20FA0CDED22C}" destId="{C90E2B5D-5BA5-3349-AD9E-6FD55B4DE801}" srcOrd="1" destOrd="0" presId="urn:microsoft.com/office/officeart/2005/8/layout/process4"/>
    <dgm:cxn modelId="{2A8FBD8C-71FF-47AE-87E6-9FE40C07ECC0}" srcId="{F9AF39B7-A650-4BBC-BDEE-20FA0CDED22C}" destId="{94CF26DD-5EC6-4DB9-8177-9F6298EB7251}" srcOrd="0" destOrd="0" parTransId="{A10B7822-D736-4A32-AD66-05BFC65B89C0}" sibTransId="{828FA4DF-E37E-4F65-96CD-D5AED7EB53C3}"/>
    <dgm:cxn modelId="{FE46E593-A89C-1C49-A931-50D9831D2050}" type="presOf" srcId="{C60D5C62-C7B4-4CD3-8BA6-0F93B4139A33}" destId="{F15FCFEB-7886-D846-9A5B-94CB25C6B611}" srcOrd="0" destOrd="0" presId="urn:microsoft.com/office/officeart/2005/8/layout/process4"/>
    <dgm:cxn modelId="{08083AAC-9586-42BC-A1F7-AC5EBCDE31C4}" srcId="{C60D5C62-C7B4-4CD3-8BA6-0F93B4139A33}" destId="{3B18EB5E-5767-4617-BA62-22A34524EDB4}" srcOrd="1" destOrd="0" parTransId="{6D6A159F-2C10-4F77-A9E1-813FCE70AC93}" sibTransId="{A7DCA3A1-3A36-4E0F-8843-443C1D57A561}"/>
    <dgm:cxn modelId="{021C62DC-3EE2-4CDF-8607-7073FDBB8F73}" srcId="{C60D5C62-C7B4-4CD3-8BA6-0F93B4139A33}" destId="{08557FF0-0367-4194-80FD-02CA7468B4E4}" srcOrd="2" destOrd="0" parTransId="{20F14BCA-B29D-4E88-8CB9-B0C2D4A0853D}" sibTransId="{E5417FF5-8C0A-477D-98F1-4A15F1EA6BE2}"/>
    <dgm:cxn modelId="{EED3C8DC-F162-CD45-A8F9-0D1E76E7BE3A}" type="presOf" srcId="{08557FF0-0367-4194-80FD-02CA7468B4E4}" destId="{A00C1041-7D43-FC4D-AC8E-CB9C01FB851E}" srcOrd="0" destOrd="0" presId="urn:microsoft.com/office/officeart/2005/8/layout/process4"/>
    <dgm:cxn modelId="{25CCFDEC-AAB7-8440-A587-D89A6BE7A5C4}" type="presOf" srcId="{F9AF39B7-A650-4BBC-BDEE-20FA0CDED22C}" destId="{B09DDC56-BB39-7B49-94D9-B13096509A61}" srcOrd="0" destOrd="0" presId="urn:microsoft.com/office/officeart/2005/8/layout/process4"/>
    <dgm:cxn modelId="{12FA2301-8226-1B41-A030-91A3CE43863E}" type="presParOf" srcId="{F15FCFEB-7886-D846-9A5B-94CB25C6B611}" destId="{A446C3C3-2427-C545-B1A4-921DDDEB0234}" srcOrd="0" destOrd="0" presId="urn:microsoft.com/office/officeart/2005/8/layout/process4"/>
    <dgm:cxn modelId="{5C820711-E1E0-DB47-8B3E-B45E1F3F6960}" type="presParOf" srcId="{A446C3C3-2427-C545-B1A4-921DDDEB0234}" destId="{A00C1041-7D43-FC4D-AC8E-CB9C01FB851E}" srcOrd="0" destOrd="0" presId="urn:microsoft.com/office/officeart/2005/8/layout/process4"/>
    <dgm:cxn modelId="{2E4339A3-B13F-F540-A41C-1399B83E7205}" type="presParOf" srcId="{F15FCFEB-7886-D846-9A5B-94CB25C6B611}" destId="{1E54DDA5-5B12-C643-BED3-290737BBCA8A}" srcOrd="1" destOrd="0" presId="urn:microsoft.com/office/officeart/2005/8/layout/process4"/>
    <dgm:cxn modelId="{870791D9-DAFB-2E4A-A20A-6697EB51B9F4}" type="presParOf" srcId="{F15FCFEB-7886-D846-9A5B-94CB25C6B611}" destId="{2E5B584A-DFA6-2047-82B0-CB983E5CA931}" srcOrd="2" destOrd="0" presId="urn:microsoft.com/office/officeart/2005/8/layout/process4"/>
    <dgm:cxn modelId="{13CDE1CC-74FF-8F42-8641-C08659DD6D55}" type="presParOf" srcId="{2E5B584A-DFA6-2047-82B0-CB983E5CA931}" destId="{4D362900-6A99-9747-BBE5-7F3B6F76CC6D}" srcOrd="0" destOrd="0" presId="urn:microsoft.com/office/officeart/2005/8/layout/process4"/>
    <dgm:cxn modelId="{AE9BD8DD-B158-174C-810E-E7ED6C9BC165}" type="presParOf" srcId="{F15FCFEB-7886-D846-9A5B-94CB25C6B611}" destId="{68EA3E25-0E10-7245-8000-FDAF51067455}" srcOrd="3" destOrd="0" presId="urn:microsoft.com/office/officeart/2005/8/layout/process4"/>
    <dgm:cxn modelId="{FFF7B479-A161-FF4A-A781-1A6575DFD022}" type="presParOf" srcId="{F15FCFEB-7886-D846-9A5B-94CB25C6B611}" destId="{4B25D66D-06A8-3446-BD27-233991CF1CEF}" srcOrd="4" destOrd="0" presId="urn:microsoft.com/office/officeart/2005/8/layout/process4"/>
    <dgm:cxn modelId="{3FDF7809-6C6F-4246-8424-A5FE69A2DD23}" type="presParOf" srcId="{4B25D66D-06A8-3446-BD27-233991CF1CEF}" destId="{B09DDC56-BB39-7B49-94D9-B13096509A61}" srcOrd="0" destOrd="0" presId="urn:microsoft.com/office/officeart/2005/8/layout/process4"/>
    <dgm:cxn modelId="{AB8555B2-BFE0-2444-BAB3-EA601CCC40C1}" type="presParOf" srcId="{4B25D66D-06A8-3446-BD27-233991CF1CEF}" destId="{C90E2B5D-5BA5-3349-AD9E-6FD55B4DE801}" srcOrd="1" destOrd="0" presId="urn:microsoft.com/office/officeart/2005/8/layout/process4"/>
    <dgm:cxn modelId="{928B4B08-E32B-614F-9212-32DEC06A0E4A}" type="presParOf" srcId="{4B25D66D-06A8-3446-BD27-233991CF1CEF}" destId="{DD0B8435-2106-6940-A33B-696D4BFFB034}" srcOrd="2" destOrd="0" presId="urn:microsoft.com/office/officeart/2005/8/layout/process4"/>
    <dgm:cxn modelId="{4CF38AF6-0328-C247-B2D7-FD403CAADCB9}" type="presParOf" srcId="{DD0B8435-2106-6940-A33B-696D4BFFB034}" destId="{C67C45F3-FB1E-1142-AD9B-8A55B64FBC81}"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BF1256-215F-42A8-A0A2-C85F0E17DDF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68500C8-45FA-4D5F-86B7-D2BD7AC66580}">
      <dgm:prSet/>
      <dgm:spPr/>
      <dgm:t>
        <a:bodyPr/>
        <a:lstStyle/>
        <a:p>
          <a:r>
            <a:rPr lang="en-US" b="0" i="0"/>
            <a:t>Despite good performance Random Forest model is suspected to be overfit and possibly experiencing some data leakage.</a:t>
          </a:r>
          <a:endParaRPr lang="en-US"/>
        </a:p>
      </dgm:t>
    </dgm:pt>
    <dgm:pt modelId="{159F533B-1B8B-49F6-9DC1-9DD9183A484E}" type="parTrans" cxnId="{BCAE6BED-7CC0-49E6-B013-50ECAD933591}">
      <dgm:prSet/>
      <dgm:spPr/>
      <dgm:t>
        <a:bodyPr/>
        <a:lstStyle/>
        <a:p>
          <a:endParaRPr lang="en-US"/>
        </a:p>
      </dgm:t>
    </dgm:pt>
    <dgm:pt modelId="{E00EE0BB-DA23-42CF-A542-4D59957AC9C5}" type="sibTrans" cxnId="{BCAE6BED-7CC0-49E6-B013-50ECAD933591}">
      <dgm:prSet/>
      <dgm:spPr/>
      <dgm:t>
        <a:bodyPr/>
        <a:lstStyle/>
        <a:p>
          <a:endParaRPr lang="en-US"/>
        </a:p>
      </dgm:t>
    </dgm:pt>
    <dgm:pt modelId="{75254AFF-84C2-4663-B515-FB4E378316F5}">
      <dgm:prSet/>
      <dgm:spPr/>
      <dgm:t>
        <a:bodyPr/>
        <a:lstStyle/>
        <a:p>
          <a:r>
            <a:rPr lang="en-US" b="0" i="0"/>
            <a:t>All models underwent extensive tuning and cross validation, suggesting the issue behind model performance is most likely within the data.</a:t>
          </a:r>
          <a:endParaRPr lang="en-US"/>
        </a:p>
      </dgm:t>
    </dgm:pt>
    <dgm:pt modelId="{F780C33D-E1F7-4232-99A2-5A35CE531374}" type="parTrans" cxnId="{09F66D75-0010-4E46-B354-548A14EE3BBF}">
      <dgm:prSet/>
      <dgm:spPr/>
      <dgm:t>
        <a:bodyPr/>
        <a:lstStyle/>
        <a:p>
          <a:endParaRPr lang="en-US"/>
        </a:p>
      </dgm:t>
    </dgm:pt>
    <dgm:pt modelId="{C3298D9C-FDB2-45C3-962D-34A3042D8CA0}" type="sibTrans" cxnId="{09F66D75-0010-4E46-B354-548A14EE3BBF}">
      <dgm:prSet/>
      <dgm:spPr/>
      <dgm:t>
        <a:bodyPr/>
        <a:lstStyle/>
        <a:p>
          <a:endParaRPr lang="en-US"/>
        </a:p>
      </dgm:t>
    </dgm:pt>
    <dgm:pt modelId="{6A13933C-9F31-4CDA-B0D7-003A42E2C950}">
      <dgm:prSet/>
      <dgm:spPr/>
      <dgm:t>
        <a:bodyPr/>
        <a:lstStyle/>
        <a:p>
          <a:r>
            <a:rPr lang="en-US" b="0" i="0"/>
            <a:t>Additional features and preprocessing steps are recommended.</a:t>
          </a:r>
          <a:endParaRPr lang="en-US"/>
        </a:p>
      </dgm:t>
    </dgm:pt>
    <dgm:pt modelId="{58426034-ACA0-4A41-A990-ADEFF9832893}" type="parTrans" cxnId="{73569B50-E16B-4C97-965F-50C02E8928D6}">
      <dgm:prSet/>
      <dgm:spPr/>
      <dgm:t>
        <a:bodyPr/>
        <a:lstStyle/>
        <a:p>
          <a:endParaRPr lang="en-US"/>
        </a:p>
      </dgm:t>
    </dgm:pt>
    <dgm:pt modelId="{33A74D3F-377C-4C79-8CD2-256E7A457C78}" type="sibTrans" cxnId="{73569B50-E16B-4C97-965F-50C02E8928D6}">
      <dgm:prSet/>
      <dgm:spPr/>
      <dgm:t>
        <a:bodyPr/>
        <a:lstStyle/>
        <a:p>
          <a:endParaRPr lang="en-US"/>
        </a:p>
      </dgm:t>
    </dgm:pt>
    <dgm:pt modelId="{641F602A-75E0-4C92-A2A8-D7289B176A9D}">
      <dgm:prSet/>
      <dgm:spPr/>
      <dgm:t>
        <a:bodyPr/>
        <a:lstStyle/>
        <a:p>
          <a:r>
            <a:rPr lang="en-US" b="0" i="0"/>
            <a:t>An additional model to consider is XGBoost, due to its ability to handle missing values, as we encountered many missing values amongst many of the features in this dataset</a:t>
          </a:r>
          <a:endParaRPr lang="en-US"/>
        </a:p>
      </dgm:t>
    </dgm:pt>
    <dgm:pt modelId="{5FE6A2E8-08AD-4171-857A-160AEABFDB38}" type="parTrans" cxnId="{B3D5DDB2-AB72-4554-BB72-B77C7858B821}">
      <dgm:prSet/>
      <dgm:spPr/>
      <dgm:t>
        <a:bodyPr/>
        <a:lstStyle/>
        <a:p>
          <a:endParaRPr lang="en-US"/>
        </a:p>
      </dgm:t>
    </dgm:pt>
    <dgm:pt modelId="{E4983B26-91D9-4DAB-B912-848B050CB030}" type="sibTrans" cxnId="{B3D5DDB2-AB72-4554-BB72-B77C7858B821}">
      <dgm:prSet/>
      <dgm:spPr/>
      <dgm:t>
        <a:bodyPr/>
        <a:lstStyle/>
        <a:p>
          <a:endParaRPr lang="en-US"/>
        </a:p>
      </dgm:t>
    </dgm:pt>
    <dgm:pt modelId="{DDA6464A-F74F-45AB-BB72-11B8F0C3700A}" type="pres">
      <dgm:prSet presAssocID="{2DBF1256-215F-42A8-A0A2-C85F0E17DDF6}" presName="root" presStyleCnt="0">
        <dgm:presLayoutVars>
          <dgm:dir/>
          <dgm:resizeHandles val="exact"/>
        </dgm:presLayoutVars>
      </dgm:prSet>
      <dgm:spPr/>
    </dgm:pt>
    <dgm:pt modelId="{B91F77B5-0E1A-4F65-9A15-296F86410EFD}" type="pres">
      <dgm:prSet presAssocID="{968500C8-45FA-4D5F-86B7-D2BD7AC66580}" presName="compNode" presStyleCnt="0"/>
      <dgm:spPr/>
    </dgm:pt>
    <dgm:pt modelId="{3CD219E0-772A-4C22-A886-A470F90AB9BA}" type="pres">
      <dgm:prSet presAssocID="{968500C8-45FA-4D5F-86B7-D2BD7AC66580}" presName="bgRect" presStyleLbl="bgShp" presStyleIdx="0" presStyleCnt="4"/>
      <dgm:spPr/>
    </dgm:pt>
    <dgm:pt modelId="{A57D2752-CB2A-4035-BBC9-2FB47E9E956B}" type="pres">
      <dgm:prSet presAssocID="{968500C8-45FA-4D5F-86B7-D2BD7AC665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92D4BB15-E82C-435C-BD38-23C76A5372CB}" type="pres">
      <dgm:prSet presAssocID="{968500C8-45FA-4D5F-86B7-D2BD7AC66580}" presName="spaceRect" presStyleCnt="0"/>
      <dgm:spPr/>
    </dgm:pt>
    <dgm:pt modelId="{6422C72C-A0D5-43B6-AEC2-9DA0A32CDCD5}" type="pres">
      <dgm:prSet presAssocID="{968500C8-45FA-4D5F-86B7-D2BD7AC66580}" presName="parTx" presStyleLbl="revTx" presStyleIdx="0" presStyleCnt="4">
        <dgm:presLayoutVars>
          <dgm:chMax val="0"/>
          <dgm:chPref val="0"/>
        </dgm:presLayoutVars>
      </dgm:prSet>
      <dgm:spPr/>
    </dgm:pt>
    <dgm:pt modelId="{DA69CA11-BE81-48C2-B928-13B10A09A88F}" type="pres">
      <dgm:prSet presAssocID="{E00EE0BB-DA23-42CF-A542-4D59957AC9C5}" presName="sibTrans" presStyleCnt="0"/>
      <dgm:spPr/>
    </dgm:pt>
    <dgm:pt modelId="{8E30FDB7-85BE-4F7E-A7C8-73DFABDAA3AB}" type="pres">
      <dgm:prSet presAssocID="{75254AFF-84C2-4663-B515-FB4E378316F5}" presName="compNode" presStyleCnt="0"/>
      <dgm:spPr/>
    </dgm:pt>
    <dgm:pt modelId="{DF7B01BB-F057-41F2-A4D5-9801FF349B5D}" type="pres">
      <dgm:prSet presAssocID="{75254AFF-84C2-4663-B515-FB4E378316F5}" presName="bgRect" presStyleLbl="bgShp" presStyleIdx="1" presStyleCnt="4"/>
      <dgm:spPr/>
    </dgm:pt>
    <dgm:pt modelId="{BA92AFB8-9A15-49B3-81C4-B241E5448A79}" type="pres">
      <dgm:prSet presAssocID="{75254AFF-84C2-4663-B515-FB4E378316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9333A97-FF64-408F-9069-174C136BA157}" type="pres">
      <dgm:prSet presAssocID="{75254AFF-84C2-4663-B515-FB4E378316F5}" presName="spaceRect" presStyleCnt="0"/>
      <dgm:spPr/>
    </dgm:pt>
    <dgm:pt modelId="{835282DE-F465-47B8-BF34-BC78FE746699}" type="pres">
      <dgm:prSet presAssocID="{75254AFF-84C2-4663-B515-FB4E378316F5}" presName="parTx" presStyleLbl="revTx" presStyleIdx="1" presStyleCnt="4">
        <dgm:presLayoutVars>
          <dgm:chMax val="0"/>
          <dgm:chPref val="0"/>
        </dgm:presLayoutVars>
      </dgm:prSet>
      <dgm:spPr/>
    </dgm:pt>
    <dgm:pt modelId="{A8B6E4D4-A6D0-4AB2-A6C6-AFECA9CB036C}" type="pres">
      <dgm:prSet presAssocID="{C3298D9C-FDB2-45C3-962D-34A3042D8CA0}" presName="sibTrans" presStyleCnt="0"/>
      <dgm:spPr/>
    </dgm:pt>
    <dgm:pt modelId="{3D5DC0B9-DC71-465C-96DF-E9614D527CE4}" type="pres">
      <dgm:prSet presAssocID="{6A13933C-9F31-4CDA-B0D7-003A42E2C950}" presName="compNode" presStyleCnt="0"/>
      <dgm:spPr/>
    </dgm:pt>
    <dgm:pt modelId="{970ED017-B314-4E31-A700-4DE0F2086D60}" type="pres">
      <dgm:prSet presAssocID="{6A13933C-9F31-4CDA-B0D7-003A42E2C950}" presName="bgRect" presStyleLbl="bgShp" presStyleIdx="2" presStyleCnt="4"/>
      <dgm:spPr/>
    </dgm:pt>
    <dgm:pt modelId="{89A13AA8-C88C-41C7-BEC0-26C029123BFD}" type="pres">
      <dgm:prSet presAssocID="{6A13933C-9F31-4CDA-B0D7-003A42E2C9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2800763-1EBF-47E1-8547-3156E9729B76}" type="pres">
      <dgm:prSet presAssocID="{6A13933C-9F31-4CDA-B0D7-003A42E2C950}" presName="spaceRect" presStyleCnt="0"/>
      <dgm:spPr/>
    </dgm:pt>
    <dgm:pt modelId="{22E5947E-D8ED-4E63-B457-B38551227A05}" type="pres">
      <dgm:prSet presAssocID="{6A13933C-9F31-4CDA-B0D7-003A42E2C950}" presName="parTx" presStyleLbl="revTx" presStyleIdx="2" presStyleCnt="4">
        <dgm:presLayoutVars>
          <dgm:chMax val="0"/>
          <dgm:chPref val="0"/>
        </dgm:presLayoutVars>
      </dgm:prSet>
      <dgm:spPr/>
    </dgm:pt>
    <dgm:pt modelId="{B1A9F51E-BF33-4EF5-B38C-6D073AD61EE0}" type="pres">
      <dgm:prSet presAssocID="{33A74D3F-377C-4C79-8CD2-256E7A457C78}" presName="sibTrans" presStyleCnt="0"/>
      <dgm:spPr/>
    </dgm:pt>
    <dgm:pt modelId="{3D058F49-6C72-4A9E-B294-F84A447FDCC0}" type="pres">
      <dgm:prSet presAssocID="{641F602A-75E0-4C92-A2A8-D7289B176A9D}" presName="compNode" presStyleCnt="0"/>
      <dgm:spPr/>
    </dgm:pt>
    <dgm:pt modelId="{7F7A110C-B121-4858-943A-85E1B588B5D0}" type="pres">
      <dgm:prSet presAssocID="{641F602A-75E0-4C92-A2A8-D7289B176A9D}" presName="bgRect" presStyleLbl="bgShp" presStyleIdx="3" presStyleCnt="4"/>
      <dgm:spPr/>
    </dgm:pt>
    <dgm:pt modelId="{31E9C0F6-D8EA-49E2-B388-1E00B3984F3A}" type="pres">
      <dgm:prSet presAssocID="{641F602A-75E0-4C92-A2A8-D7289B176A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FE79952E-056D-4B4C-B814-48DA1D9D3FE6}" type="pres">
      <dgm:prSet presAssocID="{641F602A-75E0-4C92-A2A8-D7289B176A9D}" presName="spaceRect" presStyleCnt="0"/>
      <dgm:spPr/>
    </dgm:pt>
    <dgm:pt modelId="{8CCAC679-22FE-4BD4-9B53-9CA99BD42BC1}" type="pres">
      <dgm:prSet presAssocID="{641F602A-75E0-4C92-A2A8-D7289B176A9D}" presName="parTx" presStyleLbl="revTx" presStyleIdx="3" presStyleCnt="4">
        <dgm:presLayoutVars>
          <dgm:chMax val="0"/>
          <dgm:chPref val="0"/>
        </dgm:presLayoutVars>
      </dgm:prSet>
      <dgm:spPr/>
    </dgm:pt>
  </dgm:ptLst>
  <dgm:cxnLst>
    <dgm:cxn modelId="{D8281E30-733D-4869-BECC-035FF5694B31}" type="presOf" srcId="{2DBF1256-215F-42A8-A0A2-C85F0E17DDF6}" destId="{DDA6464A-F74F-45AB-BB72-11B8F0C3700A}" srcOrd="0" destOrd="0" presId="urn:microsoft.com/office/officeart/2018/2/layout/IconVerticalSolidList"/>
    <dgm:cxn modelId="{D01D5948-404E-4215-A64D-96FFC456B218}" type="presOf" srcId="{641F602A-75E0-4C92-A2A8-D7289B176A9D}" destId="{8CCAC679-22FE-4BD4-9B53-9CA99BD42BC1}" srcOrd="0" destOrd="0" presId="urn:microsoft.com/office/officeart/2018/2/layout/IconVerticalSolidList"/>
    <dgm:cxn modelId="{73569B50-E16B-4C97-965F-50C02E8928D6}" srcId="{2DBF1256-215F-42A8-A0A2-C85F0E17DDF6}" destId="{6A13933C-9F31-4CDA-B0D7-003A42E2C950}" srcOrd="2" destOrd="0" parTransId="{58426034-ACA0-4A41-A990-ADEFF9832893}" sibTransId="{33A74D3F-377C-4C79-8CD2-256E7A457C78}"/>
    <dgm:cxn modelId="{48E16A60-BFD9-4CA3-878B-9FC1F1758F25}" type="presOf" srcId="{75254AFF-84C2-4663-B515-FB4E378316F5}" destId="{835282DE-F465-47B8-BF34-BC78FE746699}" srcOrd="0" destOrd="0" presId="urn:microsoft.com/office/officeart/2018/2/layout/IconVerticalSolidList"/>
    <dgm:cxn modelId="{09F66D75-0010-4E46-B354-548A14EE3BBF}" srcId="{2DBF1256-215F-42A8-A0A2-C85F0E17DDF6}" destId="{75254AFF-84C2-4663-B515-FB4E378316F5}" srcOrd="1" destOrd="0" parTransId="{F780C33D-E1F7-4232-99A2-5A35CE531374}" sibTransId="{C3298D9C-FDB2-45C3-962D-34A3042D8CA0}"/>
    <dgm:cxn modelId="{E3D80E78-38FB-48A6-A6E8-D67DA2E824F4}" type="presOf" srcId="{6A13933C-9F31-4CDA-B0D7-003A42E2C950}" destId="{22E5947E-D8ED-4E63-B457-B38551227A05}" srcOrd="0" destOrd="0" presId="urn:microsoft.com/office/officeart/2018/2/layout/IconVerticalSolidList"/>
    <dgm:cxn modelId="{CE292A88-4079-4C51-8515-0F79F06F1D6F}" type="presOf" srcId="{968500C8-45FA-4D5F-86B7-D2BD7AC66580}" destId="{6422C72C-A0D5-43B6-AEC2-9DA0A32CDCD5}" srcOrd="0" destOrd="0" presId="urn:microsoft.com/office/officeart/2018/2/layout/IconVerticalSolidList"/>
    <dgm:cxn modelId="{B3D5DDB2-AB72-4554-BB72-B77C7858B821}" srcId="{2DBF1256-215F-42A8-A0A2-C85F0E17DDF6}" destId="{641F602A-75E0-4C92-A2A8-D7289B176A9D}" srcOrd="3" destOrd="0" parTransId="{5FE6A2E8-08AD-4171-857A-160AEABFDB38}" sibTransId="{E4983B26-91D9-4DAB-B912-848B050CB030}"/>
    <dgm:cxn modelId="{BCAE6BED-7CC0-49E6-B013-50ECAD933591}" srcId="{2DBF1256-215F-42A8-A0A2-C85F0E17DDF6}" destId="{968500C8-45FA-4D5F-86B7-D2BD7AC66580}" srcOrd="0" destOrd="0" parTransId="{159F533B-1B8B-49F6-9DC1-9DD9183A484E}" sibTransId="{E00EE0BB-DA23-42CF-A542-4D59957AC9C5}"/>
    <dgm:cxn modelId="{2B0C17CD-EFF3-4F87-A9E7-428E608D1265}" type="presParOf" srcId="{DDA6464A-F74F-45AB-BB72-11B8F0C3700A}" destId="{B91F77B5-0E1A-4F65-9A15-296F86410EFD}" srcOrd="0" destOrd="0" presId="urn:microsoft.com/office/officeart/2018/2/layout/IconVerticalSolidList"/>
    <dgm:cxn modelId="{5DA4FDDD-774E-4747-A902-6380F63539AB}" type="presParOf" srcId="{B91F77B5-0E1A-4F65-9A15-296F86410EFD}" destId="{3CD219E0-772A-4C22-A886-A470F90AB9BA}" srcOrd="0" destOrd="0" presId="urn:microsoft.com/office/officeart/2018/2/layout/IconVerticalSolidList"/>
    <dgm:cxn modelId="{8746A6A1-C09C-40BF-9A34-D64E3AAA9CB8}" type="presParOf" srcId="{B91F77B5-0E1A-4F65-9A15-296F86410EFD}" destId="{A57D2752-CB2A-4035-BBC9-2FB47E9E956B}" srcOrd="1" destOrd="0" presId="urn:microsoft.com/office/officeart/2018/2/layout/IconVerticalSolidList"/>
    <dgm:cxn modelId="{4DE9D81E-9295-43E1-8708-EB98E0841473}" type="presParOf" srcId="{B91F77B5-0E1A-4F65-9A15-296F86410EFD}" destId="{92D4BB15-E82C-435C-BD38-23C76A5372CB}" srcOrd="2" destOrd="0" presId="urn:microsoft.com/office/officeart/2018/2/layout/IconVerticalSolidList"/>
    <dgm:cxn modelId="{FDB40B23-F444-4EDC-83FF-4650A4AE9E96}" type="presParOf" srcId="{B91F77B5-0E1A-4F65-9A15-296F86410EFD}" destId="{6422C72C-A0D5-43B6-AEC2-9DA0A32CDCD5}" srcOrd="3" destOrd="0" presId="urn:microsoft.com/office/officeart/2018/2/layout/IconVerticalSolidList"/>
    <dgm:cxn modelId="{BB9BC641-55CA-4ACF-B283-3AADFA4BA506}" type="presParOf" srcId="{DDA6464A-F74F-45AB-BB72-11B8F0C3700A}" destId="{DA69CA11-BE81-48C2-B928-13B10A09A88F}" srcOrd="1" destOrd="0" presId="urn:microsoft.com/office/officeart/2018/2/layout/IconVerticalSolidList"/>
    <dgm:cxn modelId="{E8AACAEF-A819-4F83-8287-B868D576C04F}" type="presParOf" srcId="{DDA6464A-F74F-45AB-BB72-11B8F0C3700A}" destId="{8E30FDB7-85BE-4F7E-A7C8-73DFABDAA3AB}" srcOrd="2" destOrd="0" presId="urn:microsoft.com/office/officeart/2018/2/layout/IconVerticalSolidList"/>
    <dgm:cxn modelId="{44A00D09-A576-4B19-B198-6804913950A4}" type="presParOf" srcId="{8E30FDB7-85BE-4F7E-A7C8-73DFABDAA3AB}" destId="{DF7B01BB-F057-41F2-A4D5-9801FF349B5D}" srcOrd="0" destOrd="0" presId="urn:microsoft.com/office/officeart/2018/2/layout/IconVerticalSolidList"/>
    <dgm:cxn modelId="{9A3C6140-0606-4773-939B-CD611C8B8F10}" type="presParOf" srcId="{8E30FDB7-85BE-4F7E-A7C8-73DFABDAA3AB}" destId="{BA92AFB8-9A15-49B3-81C4-B241E5448A79}" srcOrd="1" destOrd="0" presId="urn:microsoft.com/office/officeart/2018/2/layout/IconVerticalSolidList"/>
    <dgm:cxn modelId="{D188D739-3758-458C-BCBE-BB19A4DFACAE}" type="presParOf" srcId="{8E30FDB7-85BE-4F7E-A7C8-73DFABDAA3AB}" destId="{09333A97-FF64-408F-9069-174C136BA157}" srcOrd="2" destOrd="0" presId="urn:microsoft.com/office/officeart/2018/2/layout/IconVerticalSolidList"/>
    <dgm:cxn modelId="{633B3743-60D3-49D6-831B-5E3F0EC59D1D}" type="presParOf" srcId="{8E30FDB7-85BE-4F7E-A7C8-73DFABDAA3AB}" destId="{835282DE-F465-47B8-BF34-BC78FE746699}" srcOrd="3" destOrd="0" presId="urn:microsoft.com/office/officeart/2018/2/layout/IconVerticalSolidList"/>
    <dgm:cxn modelId="{B51D8BA1-2F26-4EFD-A078-86A29703C2B9}" type="presParOf" srcId="{DDA6464A-F74F-45AB-BB72-11B8F0C3700A}" destId="{A8B6E4D4-A6D0-4AB2-A6C6-AFECA9CB036C}" srcOrd="3" destOrd="0" presId="urn:microsoft.com/office/officeart/2018/2/layout/IconVerticalSolidList"/>
    <dgm:cxn modelId="{24862295-2C1D-4D64-B852-75A335EC5D1E}" type="presParOf" srcId="{DDA6464A-F74F-45AB-BB72-11B8F0C3700A}" destId="{3D5DC0B9-DC71-465C-96DF-E9614D527CE4}" srcOrd="4" destOrd="0" presId="urn:microsoft.com/office/officeart/2018/2/layout/IconVerticalSolidList"/>
    <dgm:cxn modelId="{AB7AE1CC-BEBE-45C2-A8B5-94D0025F49BA}" type="presParOf" srcId="{3D5DC0B9-DC71-465C-96DF-E9614D527CE4}" destId="{970ED017-B314-4E31-A700-4DE0F2086D60}" srcOrd="0" destOrd="0" presId="urn:microsoft.com/office/officeart/2018/2/layout/IconVerticalSolidList"/>
    <dgm:cxn modelId="{6D466A3B-4EF6-4A92-A5A1-6BBEAA95E294}" type="presParOf" srcId="{3D5DC0B9-DC71-465C-96DF-E9614D527CE4}" destId="{89A13AA8-C88C-41C7-BEC0-26C029123BFD}" srcOrd="1" destOrd="0" presId="urn:microsoft.com/office/officeart/2018/2/layout/IconVerticalSolidList"/>
    <dgm:cxn modelId="{E87121A4-293E-4004-8D6A-977A05201B40}" type="presParOf" srcId="{3D5DC0B9-DC71-465C-96DF-E9614D527CE4}" destId="{52800763-1EBF-47E1-8547-3156E9729B76}" srcOrd="2" destOrd="0" presId="urn:microsoft.com/office/officeart/2018/2/layout/IconVerticalSolidList"/>
    <dgm:cxn modelId="{D3DBB7C8-F6AF-49A9-BBD7-F72FEE0673C2}" type="presParOf" srcId="{3D5DC0B9-DC71-465C-96DF-E9614D527CE4}" destId="{22E5947E-D8ED-4E63-B457-B38551227A05}" srcOrd="3" destOrd="0" presId="urn:microsoft.com/office/officeart/2018/2/layout/IconVerticalSolidList"/>
    <dgm:cxn modelId="{A711CC2C-29F7-4FD4-ACF0-BB98F3807D98}" type="presParOf" srcId="{DDA6464A-F74F-45AB-BB72-11B8F0C3700A}" destId="{B1A9F51E-BF33-4EF5-B38C-6D073AD61EE0}" srcOrd="5" destOrd="0" presId="urn:microsoft.com/office/officeart/2018/2/layout/IconVerticalSolidList"/>
    <dgm:cxn modelId="{8913A2AF-C604-4135-8D01-B14600978A42}" type="presParOf" srcId="{DDA6464A-F74F-45AB-BB72-11B8F0C3700A}" destId="{3D058F49-6C72-4A9E-B294-F84A447FDCC0}" srcOrd="6" destOrd="0" presId="urn:microsoft.com/office/officeart/2018/2/layout/IconVerticalSolidList"/>
    <dgm:cxn modelId="{D8995653-150B-4D06-9053-0AE8149D9D97}" type="presParOf" srcId="{3D058F49-6C72-4A9E-B294-F84A447FDCC0}" destId="{7F7A110C-B121-4858-943A-85E1B588B5D0}" srcOrd="0" destOrd="0" presId="urn:microsoft.com/office/officeart/2018/2/layout/IconVerticalSolidList"/>
    <dgm:cxn modelId="{60C0AF21-A9E4-401D-A3B7-3E2364E38E6D}" type="presParOf" srcId="{3D058F49-6C72-4A9E-B294-F84A447FDCC0}" destId="{31E9C0F6-D8EA-49E2-B388-1E00B3984F3A}" srcOrd="1" destOrd="0" presId="urn:microsoft.com/office/officeart/2018/2/layout/IconVerticalSolidList"/>
    <dgm:cxn modelId="{26C57888-CCF0-4F85-9AF5-786B24A95428}" type="presParOf" srcId="{3D058F49-6C72-4A9E-B294-F84A447FDCC0}" destId="{FE79952E-056D-4B4C-B814-48DA1D9D3FE6}" srcOrd="2" destOrd="0" presId="urn:microsoft.com/office/officeart/2018/2/layout/IconVerticalSolidList"/>
    <dgm:cxn modelId="{0F00E2F6-BDE1-4232-8001-8792DD98C1ED}" type="presParOf" srcId="{3D058F49-6C72-4A9E-B294-F84A447FDCC0}" destId="{8CCAC679-22FE-4BD4-9B53-9CA99BD42BC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49F58-575E-44FA-94DB-5D56A8BA6976}">
      <dsp:nvSpPr>
        <dsp:cNvPr id="0" name=""/>
        <dsp:cNvSpPr/>
      </dsp:nvSpPr>
      <dsp:spPr>
        <a:xfrm>
          <a:off x="0" y="398"/>
          <a:ext cx="8520600" cy="9324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0607F-C068-4D22-8A20-E752042B31F8}">
      <dsp:nvSpPr>
        <dsp:cNvPr id="0" name=""/>
        <dsp:cNvSpPr/>
      </dsp:nvSpPr>
      <dsp:spPr>
        <a:xfrm>
          <a:off x="282069" y="210202"/>
          <a:ext cx="512853" cy="5128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2F9885-6D2E-4725-BB8E-6786C4A85590}">
      <dsp:nvSpPr>
        <dsp:cNvPr id="0" name=""/>
        <dsp:cNvSpPr/>
      </dsp:nvSpPr>
      <dsp:spPr>
        <a:xfrm>
          <a:off x="1076991" y="398"/>
          <a:ext cx="7443608" cy="93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5" tIns="98685" rIns="98685" bIns="98685" numCol="1" spcCol="1270" anchor="ctr" anchorCtr="0">
          <a:noAutofit/>
        </a:bodyPr>
        <a:lstStyle/>
        <a:p>
          <a:pPr marL="0" lvl="0" indent="0" algn="l" defTabSz="800100">
            <a:lnSpc>
              <a:spcPct val="90000"/>
            </a:lnSpc>
            <a:spcBef>
              <a:spcPct val="0"/>
            </a:spcBef>
            <a:spcAft>
              <a:spcPct val="35000"/>
            </a:spcAft>
            <a:buNone/>
          </a:pPr>
          <a:r>
            <a:rPr lang="en-US" sz="1800" b="0" i="0" kern="1200" dirty="0"/>
            <a:t>Hospital Readmission Reduction Program (HRRP)</a:t>
          </a:r>
          <a:endParaRPr lang="en-US" sz="1800" kern="1200" dirty="0"/>
        </a:p>
      </dsp:txBody>
      <dsp:txXfrm>
        <a:off x="1076991" y="398"/>
        <a:ext cx="7443608" cy="932460"/>
      </dsp:txXfrm>
    </dsp:sp>
    <dsp:sp modelId="{4FFF2EDF-C755-471A-8499-F88336D0ACFB}">
      <dsp:nvSpPr>
        <dsp:cNvPr id="0" name=""/>
        <dsp:cNvSpPr/>
      </dsp:nvSpPr>
      <dsp:spPr>
        <a:xfrm>
          <a:off x="0" y="1165973"/>
          <a:ext cx="8520600" cy="9324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A5E012-02B1-4593-85E3-F0FB62813CAA}">
      <dsp:nvSpPr>
        <dsp:cNvPr id="0" name=""/>
        <dsp:cNvSpPr/>
      </dsp:nvSpPr>
      <dsp:spPr>
        <a:xfrm>
          <a:off x="282069" y="1375777"/>
          <a:ext cx="512853" cy="5128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5E0EE-BE95-41FF-BDD7-9986A1881A53}">
      <dsp:nvSpPr>
        <dsp:cNvPr id="0" name=""/>
        <dsp:cNvSpPr/>
      </dsp:nvSpPr>
      <dsp:spPr>
        <a:xfrm>
          <a:off x="1076991" y="1165973"/>
          <a:ext cx="7443608" cy="93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5" tIns="98685" rIns="98685" bIns="98685" numCol="1" spcCol="1270" anchor="ctr" anchorCtr="0">
          <a:noAutofit/>
        </a:bodyPr>
        <a:lstStyle/>
        <a:p>
          <a:pPr marL="0" lvl="0" indent="0" algn="l" defTabSz="800100">
            <a:lnSpc>
              <a:spcPct val="90000"/>
            </a:lnSpc>
            <a:spcBef>
              <a:spcPct val="0"/>
            </a:spcBef>
            <a:spcAft>
              <a:spcPct val="35000"/>
            </a:spcAft>
            <a:buNone/>
          </a:pPr>
          <a:r>
            <a:rPr lang="en-US" sz="1800" b="0" i="0" kern="1200"/>
            <a:t>Average cost of readmission after hip/knee surgery = $8,588 (Phillips et al., 2019)</a:t>
          </a:r>
          <a:endParaRPr lang="en-US" sz="1800" kern="1200"/>
        </a:p>
      </dsp:txBody>
      <dsp:txXfrm>
        <a:off x="1076991" y="1165973"/>
        <a:ext cx="7443608" cy="932460"/>
      </dsp:txXfrm>
    </dsp:sp>
    <dsp:sp modelId="{1E8E53C7-6611-4BA9-AE5B-A9C76CB2A46B}">
      <dsp:nvSpPr>
        <dsp:cNvPr id="0" name=""/>
        <dsp:cNvSpPr/>
      </dsp:nvSpPr>
      <dsp:spPr>
        <a:xfrm>
          <a:off x="0" y="2331549"/>
          <a:ext cx="8520600" cy="9324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BF58E-9EB3-4214-BFDA-F050FD759B14}">
      <dsp:nvSpPr>
        <dsp:cNvPr id="0" name=""/>
        <dsp:cNvSpPr/>
      </dsp:nvSpPr>
      <dsp:spPr>
        <a:xfrm>
          <a:off x="282069" y="2541352"/>
          <a:ext cx="512853" cy="5128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B8E9F4-2072-4C8A-BC63-352A670E724A}">
      <dsp:nvSpPr>
        <dsp:cNvPr id="0" name=""/>
        <dsp:cNvSpPr/>
      </dsp:nvSpPr>
      <dsp:spPr>
        <a:xfrm>
          <a:off x="1076991" y="2331549"/>
          <a:ext cx="7443608" cy="93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5" tIns="98685" rIns="98685" bIns="98685" numCol="1" spcCol="1270" anchor="ctr" anchorCtr="0">
          <a:noAutofit/>
        </a:bodyPr>
        <a:lstStyle/>
        <a:p>
          <a:pPr marL="0" lvl="0" indent="0" algn="l" defTabSz="800100">
            <a:lnSpc>
              <a:spcPct val="90000"/>
            </a:lnSpc>
            <a:spcBef>
              <a:spcPct val="0"/>
            </a:spcBef>
            <a:spcAft>
              <a:spcPct val="35000"/>
            </a:spcAft>
            <a:buNone/>
          </a:pPr>
          <a:r>
            <a:rPr lang="en-US" sz="1800" b="0" i="0" kern="1200"/>
            <a:t>Insights from this analysis can help health insurance companies guide patients towards hospitals with better outcomes, thereby improving patient outcomes and reducing costs</a:t>
          </a:r>
          <a:endParaRPr lang="en-US" sz="1800" kern="1200"/>
        </a:p>
      </dsp:txBody>
      <dsp:txXfrm>
        <a:off x="1076991" y="2331549"/>
        <a:ext cx="7443608" cy="932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BEA8F-D4F1-C64B-B1A3-5BD69BDBA489}">
      <dsp:nvSpPr>
        <dsp:cNvPr id="0" name=""/>
        <dsp:cNvSpPr/>
      </dsp:nvSpPr>
      <dsp:spPr>
        <a:xfrm>
          <a:off x="0" y="3058460"/>
          <a:ext cx="8520600" cy="100385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i="0" kern="1200"/>
            <a:t>Prediction</a:t>
          </a:r>
          <a:r>
            <a:rPr lang="en-US" sz="1500" b="0" i="0" kern="1200"/>
            <a:t>: The most important variables influencing readmission rates for patients after hip or knee replacement surgery will be a combination of high HCAHPS scores and reduced rates of clinical complications.</a:t>
          </a:r>
          <a:endParaRPr lang="en-US" sz="1500" kern="1200"/>
        </a:p>
      </dsp:txBody>
      <dsp:txXfrm>
        <a:off x="0" y="3058460"/>
        <a:ext cx="8520600" cy="1003855"/>
      </dsp:txXfrm>
    </dsp:sp>
    <dsp:sp modelId="{EA73DF6D-3B01-E34F-A31C-0ABC4D044562}">
      <dsp:nvSpPr>
        <dsp:cNvPr id="0" name=""/>
        <dsp:cNvSpPr/>
      </dsp:nvSpPr>
      <dsp:spPr>
        <a:xfrm rot="10800000">
          <a:off x="0" y="1529589"/>
          <a:ext cx="8520600" cy="1543929"/>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i="0" kern="1200" dirty="0"/>
            <a:t>Hypothesis</a:t>
          </a:r>
          <a:r>
            <a:rPr lang="en-US" sz="1500" b="0" i="0" kern="1200" dirty="0"/>
            <a:t>: Hospitals with better Hospital Consumer Assessment of Healthcare Providers and Systems (HCAHPS) scores will have lower readmission rates for hip/knee replacements because higher patient satisfaction often correlates with better overall care quality and patient outcomes, including reduced complications and better post-discharge support (Edwards et al., 2015). </a:t>
          </a:r>
          <a:endParaRPr lang="en-US" sz="1500" kern="1200" dirty="0"/>
        </a:p>
      </dsp:txBody>
      <dsp:txXfrm rot="10800000">
        <a:off x="0" y="1529589"/>
        <a:ext cx="8520600" cy="1003199"/>
      </dsp:txXfrm>
    </dsp:sp>
    <dsp:sp modelId="{8FE609FF-4CA6-4E4F-848C-A97014E7F7CD}">
      <dsp:nvSpPr>
        <dsp:cNvPr id="0" name=""/>
        <dsp:cNvSpPr/>
      </dsp:nvSpPr>
      <dsp:spPr>
        <a:xfrm rot="10800000">
          <a:off x="0" y="718"/>
          <a:ext cx="8520600" cy="1543929"/>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i="0" kern="1200" dirty="0"/>
            <a:t>Question</a:t>
          </a:r>
          <a:r>
            <a:rPr lang="en-US" sz="1500" b="0" i="0" kern="1200" dirty="0"/>
            <a:t>: What risk factors are associated with hospital readmission rates for hip/knee replacements?</a:t>
          </a:r>
          <a:endParaRPr lang="en-US" sz="1500" kern="1200" dirty="0"/>
        </a:p>
      </dsp:txBody>
      <dsp:txXfrm rot="10800000">
        <a:off x="0" y="718"/>
        <a:ext cx="8520600" cy="1003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7444D-C5FA-D74B-87B0-30EC33D90659}">
      <dsp:nvSpPr>
        <dsp:cNvPr id="0" name=""/>
        <dsp:cNvSpPr/>
      </dsp:nvSpPr>
      <dsp:spPr>
        <a:xfrm>
          <a:off x="0" y="119866"/>
          <a:ext cx="8520600" cy="570375"/>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Data provided by the Centers for Medicare &amp; Medicaid Services (CMS)</a:t>
          </a:r>
          <a:endParaRPr lang="en-US" sz="1500" kern="1200" dirty="0"/>
        </a:p>
      </dsp:txBody>
      <dsp:txXfrm>
        <a:off x="27843" y="147709"/>
        <a:ext cx="8464914" cy="514689"/>
      </dsp:txXfrm>
    </dsp:sp>
    <dsp:sp modelId="{E37D1D61-87B5-FB44-8580-8E9D352776FE}">
      <dsp:nvSpPr>
        <dsp:cNvPr id="0" name=""/>
        <dsp:cNvSpPr/>
      </dsp:nvSpPr>
      <dsp:spPr>
        <a:xfrm>
          <a:off x="0" y="733441"/>
          <a:ext cx="8520600" cy="570375"/>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Datasets allow comparison of the quality of care provided in Medicare-certified hospitals, Veterans Administration (VA) medical centers, and Department of Defense (DoD) hospitals nationwide</a:t>
          </a:r>
          <a:endParaRPr lang="en-US" sz="1500" kern="1200"/>
        </a:p>
      </dsp:txBody>
      <dsp:txXfrm>
        <a:off x="27843" y="761284"/>
        <a:ext cx="8464914" cy="514689"/>
      </dsp:txXfrm>
    </dsp:sp>
    <dsp:sp modelId="{2B57ABCF-FCBD-7844-A2A7-526433C7E049}">
      <dsp:nvSpPr>
        <dsp:cNvPr id="0" name=""/>
        <dsp:cNvSpPr/>
      </dsp:nvSpPr>
      <dsp:spPr>
        <a:xfrm>
          <a:off x="0" y="1347016"/>
          <a:ext cx="8520600" cy="570375"/>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Training data: 2019-2022</a:t>
          </a:r>
          <a:endParaRPr lang="en-US" sz="1500" kern="1200"/>
        </a:p>
      </dsp:txBody>
      <dsp:txXfrm>
        <a:off x="27843" y="1374859"/>
        <a:ext cx="8464914" cy="514689"/>
      </dsp:txXfrm>
    </dsp:sp>
    <dsp:sp modelId="{EE333A0B-987C-384B-8C99-45584C8A1F22}">
      <dsp:nvSpPr>
        <dsp:cNvPr id="0" name=""/>
        <dsp:cNvSpPr/>
      </dsp:nvSpPr>
      <dsp:spPr>
        <a:xfrm>
          <a:off x="0" y="1960591"/>
          <a:ext cx="8520600" cy="570375"/>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Testing data: 2024 snapshot (from 04/24/2024)</a:t>
          </a:r>
          <a:endParaRPr lang="en-US" sz="1500" kern="1200"/>
        </a:p>
      </dsp:txBody>
      <dsp:txXfrm>
        <a:off x="27843" y="1988434"/>
        <a:ext cx="8464914" cy="514689"/>
      </dsp:txXfrm>
    </dsp:sp>
    <dsp:sp modelId="{FA945782-67C9-644C-B75D-7E50620E1CA4}">
      <dsp:nvSpPr>
        <dsp:cNvPr id="0" name=""/>
        <dsp:cNvSpPr/>
      </dsp:nvSpPr>
      <dsp:spPr>
        <a:xfrm>
          <a:off x="0" y="2574166"/>
          <a:ext cx="8520600" cy="570375"/>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Many missing values (129177) in initial data</a:t>
          </a:r>
          <a:endParaRPr lang="en-US" sz="1500" kern="1200"/>
        </a:p>
      </dsp:txBody>
      <dsp:txXfrm>
        <a:off x="27843" y="2602009"/>
        <a:ext cx="8464914" cy="5146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E4F9-85CD-B240-A7B8-7708F0307DA9}">
      <dsp:nvSpPr>
        <dsp:cNvPr id="0" name=""/>
        <dsp:cNvSpPr/>
      </dsp:nvSpPr>
      <dsp:spPr>
        <a:xfrm>
          <a:off x="0" y="28403"/>
          <a:ext cx="8520600" cy="35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Joined multiple datasets: </a:t>
          </a:r>
          <a:endParaRPr lang="en-US" sz="1500" kern="1200"/>
        </a:p>
      </dsp:txBody>
      <dsp:txXfrm>
        <a:off x="17134" y="45537"/>
        <a:ext cx="8486332" cy="316732"/>
      </dsp:txXfrm>
    </dsp:sp>
    <dsp:sp modelId="{1F5F1642-4970-9C40-92EF-22A28FEE8BAF}">
      <dsp:nvSpPr>
        <dsp:cNvPr id="0" name=""/>
        <dsp:cNvSpPr/>
      </dsp:nvSpPr>
      <dsp:spPr>
        <a:xfrm>
          <a:off x="0" y="379403"/>
          <a:ext cx="8520600" cy="7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0" i="0" kern="1200"/>
            <a:t>HCAHPS (Hospital Consumer Assessment of Healthcare Providers and Systems)</a:t>
          </a:r>
          <a:endParaRPr lang="en-US" sz="1200" kern="1200"/>
        </a:p>
        <a:p>
          <a:pPr marL="114300" lvl="1" indent="-114300" algn="l" defTabSz="533400">
            <a:lnSpc>
              <a:spcPct val="90000"/>
            </a:lnSpc>
            <a:spcBef>
              <a:spcPct val="0"/>
            </a:spcBef>
            <a:spcAft>
              <a:spcPct val="20000"/>
            </a:spcAft>
            <a:buChar char="•"/>
          </a:pPr>
          <a:r>
            <a:rPr lang="en-US" sz="1200" b="0" i="0" kern="1200"/>
            <a:t>Timely and Effective Care</a:t>
          </a:r>
          <a:endParaRPr lang="en-US" sz="1200" kern="1200"/>
        </a:p>
        <a:p>
          <a:pPr marL="114300" lvl="1" indent="-114300" algn="l" defTabSz="533400">
            <a:lnSpc>
              <a:spcPct val="90000"/>
            </a:lnSpc>
            <a:spcBef>
              <a:spcPct val="0"/>
            </a:spcBef>
            <a:spcAft>
              <a:spcPct val="20000"/>
            </a:spcAft>
            <a:buChar char="•"/>
          </a:pPr>
          <a:r>
            <a:rPr lang="en-US" sz="1200" b="0" i="0" kern="1200"/>
            <a:t>Complications and Deaths</a:t>
          </a:r>
          <a:endParaRPr lang="en-US" sz="1200" kern="1200"/>
        </a:p>
        <a:p>
          <a:pPr marL="114300" lvl="1" indent="-114300" algn="l" defTabSz="533400">
            <a:lnSpc>
              <a:spcPct val="90000"/>
            </a:lnSpc>
            <a:spcBef>
              <a:spcPct val="0"/>
            </a:spcBef>
            <a:spcAft>
              <a:spcPct val="20000"/>
            </a:spcAft>
            <a:buChar char="•"/>
          </a:pPr>
          <a:r>
            <a:rPr lang="en-US" sz="1200" b="0" i="0" kern="1200"/>
            <a:t>Payment and Spending</a:t>
          </a:r>
          <a:endParaRPr lang="en-US" sz="1200" kern="1200"/>
        </a:p>
      </dsp:txBody>
      <dsp:txXfrm>
        <a:off x="0" y="379403"/>
        <a:ext cx="8520600" cy="776250"/>
      </dsp:txXfrm>
    </dsp:sp>
    <dsp:sp modelId="{DB0693DC-976F-0E45-93B9-70D111E09924}">
      <dsp:nvSpPr>
        <dsp:cNvPr id="0" name=""/>
        <dsp:cNvSpPr/>
      </dsp:nvSpPr>
      <dsp:spPr>
        <a:xfrm>
          <a:off x="0" y="1155653"/>
          <a:ext cx="8520600" cy="35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Dealing with NA values: </a:t>
          </a:r>
          <a:endParaRPr lang="en-US" sz="1500" kern="1200"/>
        </a:p>
      </dsp:txBody>
      <dsp:txXfrm>
        <a:off x="17134" y="1172787"/>
        <a:ext cx="8486332" cy="316732"/>
      </dsp:txXfrm>
    </dsp:sp>
    <dsp:sp modelId="{A6FD26EF-F2D3-AE40-9153-31249AC0D2B7}">
      <dsp:nvSpPr>
        <dsp:cNvPr id="0" name=""/>
        <dsp:cNvSpPr/>
      </dsp:nvSpPr>
      <dsp:spPr>
        <a:xfrm>
          <a:off x="0" y="1506653"/>
          <a:ext cx="8520600" cy="58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0" i="0" kern="1200"/>
            <a:t>Removed variables with &gt;80% missing values</a:t>
          </a:r>
          <a:endParaRPr lang="en-US" sz="1200" kern="1200"/>
        </a:p>
        <a:p>
          <a:pPr marL="114300" lvl="1" indent="-114300" algn="l" defTabSz="533400">
            <a:lnSpc>
              <a:spcPct val="90000"/>
            </a:lnSpc>
            <a:spcBef>
              <a:spcPct val="0"/>
            </a:spcBef>
            <a:spcAft>
              <a:spcPct val="20000"/>
            </a:spcAft>
            <a:buChar char="•"/>
          </a:pPr>
          <a:r>
            <a:rPr lang="en-US" sz="1200" b="0" i="0" kern="1200"/>
            <a:t>Imputed with median for variables with &lt;5% missing values</a:t>
          </a:r>
          <a:endParaRPr lang="en-US" sz="1200" kern="1200"/>
        </a:p>
        <a:p>
          <a:pPr marL="114300" lvl="1" indent="-114300" algn="l" defTabSz="533400">
            <a:lnSpc>
              <a:spcPct val="90000"/>
            </a:lnSpc>
            <a:spcBef>
              <a:spcPct val="0"/>
            </a:spcBef>
            <a:spcAft>
              <a:spcPct val="20000"/>
            </a:spcAft>
            <a:buChar char="•"/>
          </a:pPr>
          <a:r>
            <a:rPr lang="en-US" sz="1200" b="0" i="0" kern="1200"/>
            <a:t>Imputed with kNN for variables with &gt;5% missing values</a:t>
          </a:r>
          <a:endParaRPr lang="en-US" sz="1200" kern="1200"/>
        </a:p>
      </dsp:txBody>
      <dsp:txXfrm>
        <a:off x="0" y="1506653"/>
        <a:ext cx="8520600" cy="589950"/>
      </dsp:txXfrm>
    </dsp:sp>
    <dsp:sp modelId="{84106BED-7DD6-6E42-AC48-6F0C68D76700}">
      <dsp:nvSpPr>
        <dsp:cNvPr id="0" name=""/>
        <dsp:cNvSpPr/>
      </dsp:nvSpPr>
      <dsp:spPr>
        <a:xfrm>
          <a:off x="0" y="2096604"/>
          <a:ext cx="8520600" cy="35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Removed correlated and redundant variables</a:t>
          </a:r>
          <a:endParaRPr lang="en-US" sz="1500" kern="1200"/>
        </a:p>
      </dsp:txBody>
      <dsp:txXfrm>
        <a:off x="17134" y="2113738"/>
        <a:ext cx="8486332" cy="316732"/>
      </dsp:txXfrm>
    </dsp:sp>
    <dsp:sp modelId="{A47BEAEC-77BF-0448-BF0D-055EB8BAC6FB}">
      <dsp:nvSpPr>
        <dsp:cNvPr id="0" name=""/>
        <dsp:cNvSpPr/>
      </dsp:nvSpPr>
      <dsp:spPr>
        <a:xfrm>
          <a:off x="0" y="2490803"/>
          <a:ext cx="8520600" cy="35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Final dataset: 1833 observations, 21 variables</a:t>
          </a:r>
          <a:endParaRPr lang="en-US" sz="1500" kern="1200"/>
        </a:p>
      </dsp:txBody>
      <dsp:txXfrm>
        <a:off x="17134" y="2507937"/>
        <a:ext cx="8486332" cy="316732"/>
      </dsp:txXfrm>
    </dsp:sp>
    <dsp:sp modelId="{330B36A0-25A1-904B-95F8-28313248A184}">
      <dsp:nvSpPr>
        <dsp:cNvPr id="0" name=""/>
        <dsp:cNvSpPr/>
      </dsp:nvSpPr>
      <dsp:spPr>
        <a:xfrm>
          <a:off x="0" y="2885004"/>
          <a:ext cx="8520600" cy="35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Repeated steps for 2024 test data</a:t>
          </a:r>
          <a:endParaRPr lang="en-US" sz="1500" kern="1200"/>
        </a:p>
      </dsp:txBody>
      <dsp:txXfrm>
        <a:off x="17134" y="2902138"/>
        <a:ext cx="8486332" cy="3167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BE7A0-F0CF-6D4C-BAD1-657165608908}">
      <dsp:nvSpPr>
        <dsp:cNvPr id="0" name=""/>
        <dsp:cNvSpPr/>
      </dsp:nvSpPr>
      <dsp:spPr>
        <a:xfrm>
          <a:off x="0" y="16051"/>
          <a:ext cx="8520600" cy="5382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Target variable: Predicted Readmission Rate</a:t>
          </a:r>
          <a:endParaRPr lang="en-US" sz="2300" kern="1200" dirty="0"/>
        </a:p>
      </dsp:txBody>
      <dsp:txXfrm>
        <a:off x="26273" y="42324"/>
        <a:ext cx="8468054" cy="485654"/>
      </dsp:txXfrm>
    </dsp:sp>
    <dsp:sp modelId="{054E493E-18F0-944E-9961-B555285D8281}">
      <dsp:nvSpPr>
        <dsp:cNvPr id="0" name=""/>
        <dsp:cNvSpPr/>
      </dsp:nvSpPr>
      <dsp:spPr>
        <a:xfrm>
          <a:off x="0" y="620491"/>
          <a:ext cx="8520600" cy="5382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Qualitative variable (Preferred or non-preferred)</a:t>
          </a:r>
          <a:endParaRPr lang="en-US" sz="2300" kern="1200"/>
        </a:p>
      </dsp:txBody>
      <dsp:txXfrm>
        <a:off x="26273" y="646764"/>
        <a:ext cx="8468054" cy="485654"/>
      </dsp:txXfrm>
    </dsp:sp>
    <dsp:sp modelId="{1E7940DD-231D-A940-BF66-057A0ED2F3A0}">
      <dsp:nvSpPr>
        <dsp:cNvPr id="0" name=""/>
        <dsp:cNvSpPr/>
      </dsp:nvSpPr>
      <dsp:spPr>
        <a:xfrm>
          <a:off x="0" y="1224931"/>
          <a:ext cx="8520600" cy="5382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Based on national median predicted readmission rate</a:t>
          </a:r>
          <a:endParaRPr lang="en-US" sz="2300" kern="1200"/>
        </a:p>
      </dsp:txBody>
      <dsp:txXfrm>
        <a:off x="26273" y="1251204"/>
        <a:ext cx="8468054" cy="485654"/>
      </dsp:txXfrm>
    </dsp:sp>
    <dsp:sp modelId="{5BEC6DB2-999E-6E4B-8437-C2A159E44BE1}">
      <dsp:nvSpPr>
        <dsp:cNvPr id="0" name=""/>
        <dsp:cNvSpPr/>
      </dsp:nvSpPr>
      <dsp:spPr>
        <a:xfrm>
          <a:off x="0" y="1829371"/>
          <a:ext cx="8520600" cy="5382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Three models: </a:t>
          </a:r>
          <a:endParaRPr lang="en-US" sz="2300" kern="1200"/>
        </a:p>
      </dsp:txBody>
      <dsp:txXfrm>
        <a:off x="26273" y="1855644"/>
        <a:ext cx="8468054" cy="485654"/>
      </dsp:txXfrm>
    </dsp:sp>
    <dsp:sp modelId="{1E084946-93F8-5345-BE6E-A0672DCAD87E}">
      <dsp:nvSpPr>
        <dsp:cNvPr id="0" name=""/>
        <dsp:cNvSpPr/>
      </dsp:nvSpPr>
      <dsp:spPr>
        <a:xfrm>
          <a:off x="0" y="2367571"/>
          <a:ext cx="8520600" cy="880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a:t>Random Forest - robust at overfitting, can handle complex interactions</a:t>
          </a:r>
          <a:endParaRPr lang="en-US" sz="1800" kern="1200"/>
        </a:p>
        <a:p>
          <a:pPr marL="171450" lvl="1" indent="-171450" algn="l" defTabSz="800100">
            <a:lnSpc>
              <a:spcPct val="90000"/>
            </a:lnSpc>
            <a:spcBef>
              <a:spcPct val="0"/>
            </a:spcBef>
            <a:spcAft>
              <a:spcPct val="20000"/>
            </a:spcAft>
            <a:buChar char="•"/>
          </a:pPr>
          <a:r>
            <a:rPr lang="en-US" sz="1800" b="0" i="0" kern="1200"/>
            <a:t>Support Vector Machine (SVM) - effective for non-linear relationships</a:t>
          </a:r>
          <a:endParaRPr lang="en-US" sz="1800" kern="1200"/>
        </a:p>
        <a:p>
          <a:pPr marL="171450" lvl="1" indent="-171450" algn="l" defTabSz="800100">
            <a:lnSpc>
              <a:spcPct val="90000"/>
            </a:lnSpc>
            <a:spcBef>
              <a:spcPct val="0"/>
            </a:spcBef>
            <a:spcAft>
              <a:spcPct val="20000"/>
            </a:spcAft>
            <a:buChar char="•"/>
          </a:pPr>
          <a:r>
            <a:rPr lang="en-US" sz="1800" b="0" i="0" kern="1200"/>
            <a:t>Logistic Regression - straightforward, interpretable baseline</a:t>
          </a:r>
          <a:endParaRPr lang="en-US" sz="1800" kern="1200"/>
        </a:p>
      </dsp:txBody>
      <dsp:txXfrm>
        <a:off x="0" y="2367571"/>
        <a:ext cx="8520600" cy="8807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F5026-EBD7-8B4A-A5E1-09177C5C3CB8}">
      <dsp:nvSpPr>
        <dsp:cNvPr id="0" name=""/>
        <dsp:cNvSpPr/>
      </dsp:nvSpPr>
      <dsp:spPr>
        <a:xfrm>
          <a:off x="0" y="403703"/>
          <a:ext cx="8520600" cy="15876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1293" tIns="291592" rIns="661293"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Grid Search for optimal ntrees and mtry</a:t>
          </a:r>
        </a:p>
        <a:p>
          <a:pPr marL="114300" lvl="1" indent="-114300" algn="l" defTabSz="622300">
            <a:lnSpc>
              <a:spcPct val="90000"/>
            </a:lnSpc>
            <a:spcBef>
              <a:spcPct val="0"/>
            </a:spcBef>
            <a:spcAft>
              <a:spcPct val="15000"/>
            </a:spcAft>
            <a:buChar char="•"/>
          </a:pPr>
          <a:r>
            <a:rPr lang="en-US" sz="1400" kern="1200"/>
            <a:t>Repeated CV</a:t>
          </a:r>
        </a:p>
        <a:p>
          <a:pPr marL="114300" lvl="1" indent="-114300" algn="l" defTabSz="622300">
            <a:lnSpc>
              <a:spcPct val="90000"/>
            </a:lnSpc>
            <a:spcBef>
              <a:spcPct val="0"/>
            </a:spcBef>
            <a:spcAft>
              <a:spcPct val="15000"/>
            </a:spcAft>
            <a:buChar char="•"/>
          </a:pPr>
          <a:r>
            <a:rPr lang="en-US" sz="1400" kern="1200"/>
            <a:t>Most significant features: Broken hip from a fall after surgery, respiratory failure after surgery, accidental cuts and tears from medical treatment, % of patients prescribed 2 or more opioids or opioid + benzo at discharge, and overall hospital satisfaction rating.</a:t>
          </a:r>
        </a:p>
        <a:p>
          <a:pPr marL="114300" lvl="1" indent="-114300" algn="l" defTabSz="622300">
            <a:lnSpc>
              <a:spcPct val="90000"/>
            </a:lnSpc>
            <a:spcBef>
              <a:spcPct val="0"/>
            </a:spcBef>
            <a:spcAft>
              <a:spcPct val="15000"/>
            </a:spcAft>
            <a:buChar char="•"/>
          </a:pPr>
          <a:r>
            <a:rPr lang="en-US" sz="1400" kern="1200" dirty="0"/>
            <a:t>Accuracy: 0.98 and AUC: 0.99</a:t>
          </a:r>
        </a:p>
      </dsp:txBody>
      <dsp:txXfrm>
        <a:off x="0" y="403703"/>
        <a:ext cx="8520600" cy="1587600"/>
      </dsp:txXfrm>
    </dsp:sp>
    <dsp:sp modelId="{23DB14F8-E7C9-794E-BB69-597E1DFCA747}">
      <dsp:nvSpPr>
        <dsp:cNvPr id="0" name=""/>
        <dsp:cNvSpPr/>
      </dsp:nvSpPr>
      <dsp:spPr>
        <a:xfrm>
          <a:off x="426030" y="197063"/>
          <a:ext cx="5964419" cy="41327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441" tIns="0" rIns="225441" bIns="0" numCol="1" spcCol="1270" anchor="ctr" anchorCtr="0">
          <a:noAutofit/>
        </a:bodyPr>
        <a:lstStyle/>
        <a:p>
          <a:pPr marL="0" lvl="0" indent="0" algn="l" defTabSz="622300">
            <a:lnSpc>
              <a:spcPct val="90000"/>
            </a:lnSpc>
            <a:spcBef>
              <a:spcPct val="0"/>
            </a:spcBef>
            <a:spcAft>
              <a:spcPct val="35000"/>
            </a:spcAft>
            <a:buNone/>
          </a:pPr>
          <a:r>
            <a:rPr lang="en-US" sz="1400" kern="1200" dirty="0"/>
            <a:t>The Qualitative Random Forest Model Performed Best</a:t>
          </a:r>
        </a:p>
      </dsp:txBody>
      <dsp:txXfrm>
        <a:off x="446205" y="217238"/>
        <a:ext cx="5924069" cy="372929"/>
      </dsp:txXfrm>
    </dsp:sp>
    <dsp:sp modelId="{E8FD3F5A-2730-D540-A36C-22C362151E14}">
      <dsp:nvSpPr>
        <dsp:cNvPr id="0" name=""/>
        <dsp:cNvSpPr/>
      </dsp:nvSpPr>
      <dsp:spPr>
        <a:xfrm>
          <a:off x="0" y="2273544"/>
          <a:ext cx="8520600" cy="793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1293" tIns="291592" rIns="661293"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Logistic: 0.53 accuracy and 0.72 AUC</a:t>
          </a:r>
        </a:p>
        <a:p>
          <a:pPr marL="114300" lvl="1" indent="-114300" algn="l" defTabSz="622300">
            <a:lnSpc>
              <a:spcPct val="90000"/>
            </a:lnSpc>
            <a:spcBef>
              <a:spcPct val="0"/>
            </a:spcBef>
            <a:spcAft>
              <a:spcPct val="15000"/>
            </a:spcAft>
            <a:buChar char="•"/>
          </a:pPr>
          <a:r>
            <a:rPr lang="en-US" sz="1400" kern="1200" dirty="0"/>
            <a:t>SVM: 0.63 accuracy and 0.69 AUC</a:t>
          </a:r>
        </a:p>
      </dsp:txBody>
      <dsp:txXfrm>
        <a:off x="0" y="2273544"/>
        <a:ext cx="8520600" cy="793800"/>
      </dsp:txXfrm>
    </dsp:sp>
    <dsp:sp modelId="{2F81AE06-6F6E-EA44-8CAF-867A55CFF0D1}">
      <dsp:nvSpPr>
        <dsp:cNvPr id="0" name=""/>
        <dsp:cNvSpPr/>
      </dsp:nvSpPr>
      <dsp:spPr>
        <a:xfrm>
          <a:off x="426030" y="2066904"/>
          <a:ext cx="5964419" cy="41327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441" tIns="0" rIns="225441" bIns="0" numCol="1" spcCol="1270" anchor="ctr" anchorCtr="0">
          <a:noAutofit/>
        </a:bodyPr>
        <a:lstStyle/>
        <a:p>
          <a:pPr marL="0" lvl="0" indent="0" algn="l" defTabSz="622300">
            <a:lnSpc>
              <a:spcPct val="90000"/>
            </a:lnSpc>
            <a:spcBef>
              <a:spcPct val="0"/>
            </a:spcBef>
            <a:spcAft>
              <a:spcPct val="35000"/>
            </a:spcAft>
            <a:buNone/>
          </a:pPr>
          <a:r>
            <a:rPr lang="en-US" sz="1400" kern="1200" dirty="0"/>
            <a:t>Performance of Other Models</a:t>
          </a:r>
        </a:p>
      </dsp:txBody>
      <dsp:txXfrm>
        <a:off x="446205" y="2087079"/>
        <a:ext cx="5924069" cy="3729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C1041-7D43-FC4D-AC8E-CB9C01FB851E}">
      <dsp:nvSpPr>
        <dsp:cNvPr id="0" name=""/>
        <dsp:cNvSpPr/>
      </dsp:nvSpPr>
      <dsp:spPr>
        <a:xfrm>
          <a:off x="0" y="2457292"/>
          <a:ext cx="8520600" cy="806538"/>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i="0" kern="1200"/>
            <a:t>Overall hospital satisfaction as rated by the patient was consistently a significant predictor in readmission rate for hip/knee patients.</a:t>
          </a:r>
          <a:endParaRPr lang="en-US" sz="1500" kern="1200"/>
        </a:p>
      </dsp:txBody>
      <dsp:txXfrm>
        <a:off x="0" y="2457292"/>
        <a:ext cx="8520600" cy="806538"/>
      </dsp:txXfrm>
    </dsp:sp>
    <dsp:sp modelId="{4D362900-6A99-9747-BBE5-7F3B6F76CC6D}">
      <dsp:nvSpPr>
        <dsp:cNvPr id="0" name=""/>
        <dsp:cNvSpPr/>
      </dsp:nvSpPr>
      <dsp:spPr>
        <a:xfrm rot="10800000">
          <a:off x="0" y="1228934"/>
          <a:ext cx="8520600" cy="1240455"/>
        </a:xfrm>
        <a:prstGeom prst="upArrowCallou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i="0" kern="1200"/>
            <a:t>Classification models showed more modest performance (compared to quantitative models), which suggests the difficulty in predicting a binary outcome given this set of features.</a:t>
          </a:r>
          <a:endParaRPr lang="en-US" sz="1500" kern="1200"/>
        </a:p>
      </dsp:txBody>
      <dsp:txXfrm rot="10800000">
        <a:off x="0" y="1228934"/>
        <a:ext cx="8520600" cy="806010"/>
      </dsp:txXfrm>
    </dsp:sp>
    <dsp:sp modelId="{C90E2B5D-5BA5-3349-AD9E-6FD55B4DE801}">
      <dsp:nvSpPr>
        <dsp:cNvPr id="0" name=""/>
        <dsp:cNvSpPr/>
      </dsp:nvSpPr>
      <dsp:spPr>
        <a:xfrm rot="10800000">
          <a:off x="0" y="577"/>
          <a:ext cx="8520600" cy="1240455"/>
        </a:xfrm>
        <a:prstGeom prst="upArrowCallou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0" i="0" kern="1200"/>
            <a:t>Model performance suggests non-linear, complex relationships in the data </a:t>
          </a:r>
          <a:endParaRPr lang="en-US" sz="1500" kern="1200"/>
        </a:p>
      </dsp:txBody>
      <dsp:txXfrm rot="-10800000">
        <a:off x="0" y="577"/>
        <a:ext cx="8520600" cy="435400"/>
      </dsp:txXfrm>
    </dsp:sp>
    <dsp:sp modelId="{C67C45F3-FB1E-1142-AD9B-8A55B64FBC81}">
      <dsp:nvSpPr>
        <dsp:cNvPr id="0" name=""/>
        <dsp:cNvSpPr/>
      </dsp:nvSpPr>
      <dsp:spPr>
        <a:xfrm>
          <a:off x="0" y="435977"/>
          <a:ext cx="8520600" cy="370896"/>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b="0" i="0" kern="1200"/>
            <a:t>Random Forest was able to more effectively pick up on these relationships</a:t>
          </a:r>
          <a:endParaRPr lang="en-US" sz="1900" kern="1200"/>
        </a:p>
      </dsp:txBody>
      <dsp:txXfrm>
        <a:off x="0" y="435977"/>
        <a:ext cx="8520600" cy="3708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219E0-772A-4C22-A886-A470F90AB9BA}">
      <dsp:nvSpPr>
        <dsp:cNvPr id="0" name=""/>
        <dsp:cNvSpPr/>
      </dsp:nvSpPr>
      <dsp:spPr>
        <a:xfrm>
          <a:off x="0" y="1354"/>
          <a:ext cx="8520600" cy="68667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D2752-CB2A-4035-BBC9-2FB47E9E956B}">
      <dsp:nvSpPr>
        <dsp:cNvPr id="0" name=""/>
        <dsp:cNvSpPr/>
      </dsp:nvSpPr>
      <dsp:spPr>
        <a:xfrm>
          <a:off x="207718" y="155856"/>
          <a:ext cx="377670" cy="3776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22C72C-A0D5-43B6-AEC2-9DA0A32CDCD5}">
      <dsp:nvSpPr>
        <dsp:cNvPr id="0" name=""/>
        <dsp:cNvSpPr/>
      </dsp:nvSpPr>
      <dsp:spPr>
        <a:xfrm>
          <a:off x="793107" y="1354"/>
          <a:ext cx="7727492" cy="686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73" tIns="72673" rIns="72673" bIns="72673" numCol="1" spcCol="1270" anchor="ctr" anchorCtr="0">
          <a:noAutofit/>
        </a:bodyPr>
        <a:lstStyle/>
        <a:p>
          <a:pPr marL="0" lvl="0" indent="0" algn="l" defTabSz="666750">
            <a:lnSpc>
              <a:spcPct val="90000"/>
            </a:lnSpc>
            <a:spcBef>
              <a:spcPct val="0"/>
            </a:spcBef>
            <a:spcAft>
              <a:spcPct val="35000"/>
            </a:spcAft>
            <a:buNone/>
          </a:pPr>
          <a:r>
            <a:rPr lang="en-US" sz="1500" b="0" i="0" kern="1200"/>
            <a:t>Despite good performance Random Forest model is suspected to be overfit and possibly experiencing some data leakage.</a:t>
          </a:r>
          <a:endParaRPr lang="en-US" sz="1500" kern="1200"/>
        </a:p>
      </dsp:txBody>
      <dsp:txXfrm>
        <a:off x="793107" y="1354"/>
        <a:ext cx="7727492" cy="686673"/>
      </dsp:txXfrm>
    </dsp:sp>
    <dsp:sp modelId="{DF7B01BB-F057-41F2-A4D5-9801FF349B5D}">
      <dsp:nvSpPr>
        <dsp:cNvPr id="0" name=""/>
        <dsp:cNvSpPr/>
      </dsp:nvSpPr>
      <dsp:spPr>
        <a:xfrm>
          <a:off x="0" y="859696"/>
          <a:ext cx="8520600" cy="68667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92AFB8-9A15-49B3-81C4-B241E5448A79}">
      <dsp:nvSpPr>
        <dsp:cNvPr id="0" name=""/>
        <dsp:cNvSpPr/>
      </dsp:nvSpPr>
      <dsp:spPr>
        <a:xfrm>
          <a:off x="207718" y="1014198"/>
          <a:ext cx="377670" cy="3776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5282DE-F465-47B8-BF34-BC78FE746699}">
      <dsp:nvSpPr>
        <dsp:cNvPr id="0" name=""/>
        <dsp:cNvSpPr/>
      </dsp:nvSpPr>
      <dsp:spPr>
        <a:xfrm>
          <a:off x="793107" y="859696"/>
          <a:ext cx="7727492" cy="686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73" tIns="72673" rIns="72673" bIns="72673" numCol="1" spcCol="1270" anchor="ctr" anchorCtr="0">
          <a:noAutofit/>
        </a:bodyPr>
        <a:lstStyle/>
        <a:p>
          <a:pPr marL="0" lvl="0" indent="0" algn="l" defTabSz="666750">
            <a:lnSpc>
              <a:spcPct val="90000"/>
            </a:lnSpc>
            <a:spcBef>
              <a:spcPct val="0"/>
            </a:spcBef>
            <a:spcAft>
              <a:spcPct val="35000"/>
            </a:spcAft>
            <a:buNone/>
          </a:pPr>
          <a:r>
            <a:rPr lang="en-US" sz="1500" b="0" i="0" kern="1200"/>
            <a:t>All models underwent extensive tuning and cross validation, suggesting the issue behind model performance is most likely within the data.</a:t>
          </a:r>
          <a:endParaRPr lang="en-US" sz="1500" kern="1200"/>
        </a:p>
      </dsp:txBody>
      <dsp:txXfrm>
        <a:off x="793107" y="859696"/>
        <a:ext cx="7727492" cy="686673"/>
      </dsp:txXfrm>
    </dsp:sp>
    <dsp:sp modelId="{970ED017-B314-4E31-A700-4DE0F2086D60}">
      <dsp:nvSpPr>
        <dsp:cNvPr id="0" name=""/>
        <dsp:cNvSpPr/>
      </dsp:nvSpPr>
      <dsp:spPr>
        <a:xfrm>
          <a:off x="0" y="1718038"/>
          <a:ext cx="8520600" cy="68667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13AA8-C88C-41C7-BEC0-26C029123BFD}">
      <dsp:nvSpPr>
        <dsp:cNvPr id="0" name=""/>
        <dsp:cNvSpPr/>
      </dsp:nvSpPr>
      <dsp:spPr>
        <a:xfrm>
          <a:off x="207718" y="1872539"/>
          <a:ext cx="377670" cy="3776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E5947E-D8ED-4E63-B457-B38551227A05}">
      <dsp:nvSpPr>
        <dsp:cNvPr id="0" name=""/>
        <dsp:cNvSpPr/>
      </dsp:nvSpPr>
      <dsp:spPr>
        <a:xfrm>
          <a:off x="793107" y="1718038"/>
          <a:ext cx="7727492" cy="686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73" tIns="72673" rIns="72673" bIns="72673" numCol="1" spcCol="1270" anchor="ctr" anchorCtr="0">
          <a:noAutofit/>
        </a:bodyPr>
        <a:lstStyle/>
        <a:p>
          <a:pPr marL="0" lvl="0" indent="0" algn="l" defTabSz="666750">
            <a:lnSpc>
              <a:spcPct val="90000"/>
            </a:lnSpc>
            <a:spcBef>
              <a:spcPct val="0"/>
            </a:spcBef>
            <a:spcAft>
              <a:spcPct val="35000"/>
            </a:spcAft>
            <a:buNone/>
          </a:pPr>
          <a:r>
            <a:rPr lang="en-US" sz="1500" b="0" i="0" kern="1200"/>
            <a:t>Additional features and preprocessing steps are recommended.</a:t>
          </a:r>
          <a:endParaRPr lang="en-US" sz="1500" kern="1200"/>
        </a:p>
      </dsp:txBody>
      <dsp:txXfrm>
        <a:off x="793107" y="1718038"/>
        <a:ext cx="7727492" cy="686673"/>
      </dsp:txXfrm>
    </dsp:sp>
    <dsp:sp modelId="{7F7A110C-B121-4858-943A-85E1B588B5D0}">
      <dsp:nvSpPr>
        <dsp:cNvPr id="0" name=""/>
        <dsp:cNvSpPr/>
      </dsp:nvSpPr>
      <dsp:spPr>
        <a:xfrm>
          <a:off x="0" y="2576379"/>
          <a:ext cx="8520600" cy="68667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E9C0F6-D8EA-49E2-B388-1E00B3984F3A}">
      <dsp:nvSpPr>
        <dsp:cNvPr id="0" name=""/>
        <dsp:cNvSpPr/>
      </dsp:nvSpPr>
      <dsp:spPr>
        <a:xfrm>
          <a:off x="207718" y="2730881"/>
          <a:ext cx="377670" cy="3776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CAC679-22FE-4BD4-9B53-9CA99BD42BC1}">
      <dsp:nvSpPr>
        <dsp:cNvPr id="0" name=""/>
        <dsp:cNvSpPr/>
      </dsp:nvSpPr>
      <dsp:spPr>
        <a:xfrm>
          <a:off x="793107" y="2576379"/>
          <a:ext cx="7727492" cy="686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73" tIns="72673" rIns="72673" bIns="72673" numCol="1" spcCol="1270" anchor="ctr" anchorCtr="0">
          <a:noAutofit/>
        </a:bodyPr>
        <a:lstStyle/>
        <a:p>
          <a:pPr marL="0" lvl="0" indent="0" algn="l" defTabSz="666750">
            <a:lnSpc>
              <a:spcPct val="90000"/>
            </a:lnSpc>
            <a:spcBef>
              <a:spcPct val="0"/>
            </a:spcBef>
            <a:spcAft>
              <a:spcPct val="35000"/>
            </a:spcAft>
            <a:buNone/>
          </a:pPr>
          <a:r>
            <a:rPr lang="en-US" sz="1500" b="0" i="0" kern="1200"/>
            <a:t>An additional model to consider is XGBoost, due to its ability to handle missing values, as we encountered many missing values amongst many of the features in this dataset</a:t>
          </a:r>
          <a:endParaRPr lang="en-US" sz="1500" kern="1200"/>
        </a:p>
      </dsp:txBody>
      <dsp:txXfrm>
        <a:off x="793107" y="2576379"/>
        <a:ext cx="7727492" cy="6866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f33a94626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f33a94626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33a94626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33a94626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Since 2012, the Centers for Medicare and Medicaid Services have implemented the Hospital Readmission Reduction Program (HRRP). This program tracks hospital readmission rates and incentivizes hospitals to reduce unnecessary readmissions through financial penalties. Using 2019-2022 readmission data from the HRRP, this analysis aims to identify the preferred and non-preferred hospitals for hip and knee replacements for a health insurance company. Furthermore, it will examine the risk factors associated with higher readmission rates for these procedures.</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The insights from this analysis can be used to improve hospital performance, enhance patient care, and reduce costs. As of 2019, the average cost of readmission after hip/knee surgery was $8,588, and avoiding that cost would be highly beneficial, in particular for health insurance companies (our stakeholder for this project) (Phillips et al., 2019).</a:t>
            </a:r>
            <a:endParaRPr dirty="0">
              <a:solidFill>
                <a:schemeClr val="dk1"/>
              </a:solidFill>
            </a:endParaRPr>
          </a:p>
          <a:p>
            <a:pPr marL="0" lvl="0" indent="0" algn="l" rtl="0">
              <a:spcBef>
                <a:spcPts val="0"/>
              </a:spcBef>
              <a:spcAft>
                <a:spcPts val="0"/>
              </a:spcAft>
              <a:buNone/>
            </a:pPr>
            <a:endParaRPr sz="1200"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f33a94626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f33a9462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this analysis, we seek to answer the following question: What risk factors are associated with hospital readmission rates for hip/knee replacements? We hypothesize that hospitals with better Hospital Consumer Assessment of Healthcare Providers and Systems (HCAHPS) scores will have lower readmission rates for hip/knee replacements because higher patient satisfaction often correlates with better overall care quality and patient outcomes, including reduced complications and better post-discharge support (Edwards et al., 2015). It is anticipated that patient satisfaction, clinical treatment quality, and operational efficiency will be the most important risk factor categories associated with hospital readmission rates among patients who have had hip or knee replacement surgery. The most important variables influencing readmission rates for patients after hip or knee replacement surgery will most likely be a combination of high HCAHPS scores and reduced rates of clinical complications.</a:t>
            </a:r>
            <a:endParaRPr lang="en-US"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f33a946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f33a946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We use datasets from the Centers for Medicare and Medicaid Services, which allow for the comparison of the quality of care provided in Medicare-certified hospitals, Veterans Administration (VA) medical centers, and Department of Defense (DoD) hospitals nationwide. For our training dataset, we include HRRP data from 2019-2022. We then test the model using the most recent snapshot of the data from 04-24-2024. Although the original dataset had many missing values (129177 in initial dataset), our final dataset contained 1833 observations across 21 variables.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f33a94626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f33a94626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HCAHPS (Hospital Consumer Assessment of Healthcare Providers and Systems) dataset as well as Timely and Effective Care, containing information on average wait times and vaccination compliance, Complications and Deaths, containing information about the frequency of deaths and complications for procedures, and Payment and Spending metrics, which includes the costs associated with procedures.</a:t>
            </a:r>
            <a:endParaRPr sz="12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f33a94626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33a94626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dirty="0">
                <a:solidFill>
                  <a:schemeClr val="dk1"/>
                </a:solidFill>
                <a:highlight>
                  <a:srgbClr val="F9F9F9"/>
                </a:highlight>
              </a:rPr>
              <a:t>The number of readmissions within 30 days predicted based on the hospital’s performance with its observed case mix. The predicted number of readmissions is estimated using a hospital-specific intercept, and is intended to reflect the annual expected performance of the hospital given its historical case and patient mix and performance. Utilizing this metric instead of the crude observed readmission rate reduced the number of missing values and increases comparability. </a:t>
            </a:r>
            <a:endParaRPr sz="1200" dirty="0">
              <a:solidFill>
                <a:schemeClr val="dk1"/>
              </a:solidFill>
            </a:endParaRPr>
          </a:p>
          <a:p>
            <a:pPr marL="0" lvl="0" indent="0" algn="l" rtl="0">
              <a:spcBef>
                <a:spcPts val="0"/>
              </a:spcBef>
              <a:spcAft>
                <a:spcPts val="0"/>
              </a:spcAft>
              <a:buNone/>
            </a:pPr>
            <a:r>
              <a:rPr lang="en" dirty="0"/>
              <a:t>These three models were chosen for their complementary strengths: Random Forest is robust to overfitting and can handle complex interactions, SVM is effective in high-dimensional spaces and for non-linear relationships, and Logistic Regression provides a straightforward, interpretable baseline for comparison. Together, they offer a diverse perspective on the data and help ensure reliable predictions.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f33a94626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33a94626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f33a94626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f33a9462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f33a94626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33a94626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7.xml"/><Relationship Id="rId7" Type="http://schemas.openxmlformats.org/officeDocument/2006/relationships/diagramQuickStyle" Target="../diagrams/quickStyle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7.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7.xml"/><Relationship Id="rId7" Type="http://schemas.openxmlformats.org/officeDocument/2006/relationships/diagramQuickStyle" Target="../diagrams/quickStyle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5.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7.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7.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5.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7.xml"/><Relationship Id="rId7" Type="http://schemas.openxmlformats.org/officeDocument/2006/relationships/diagramQuickStyle" Target="../diagrams/quickStyle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Stethoscope on a white coat">
            <a:extLst>
              <a:ext uri="{FF2B5EF4-FFF2-40B4-BE49-F238E27FC236}">
                <a16:creationId xmlns:a16="http://schemas.microsoft.com/office/drawing/2014/main" id="{C07B5009-A84D-0D55-6DDC-AE28D169FB50}"/>
              </a:ext>
            </a:extLst>
          </p:cNvPr>
          <p:cNvPicPr>
            <a:picLocks noChangeAspect="1"/>
          </p:cNvPicPr>
          <p:nvPr/>
        </p:nvPicPr>
        <p:blipFill>
          <a:blip r:embed="rId5"/>
          <a:stretch>
            <a:fillRect/>
          </a:stretch>
        </p:blipFill>
        <p:spPr>
          <a:xfrm>
            <a:off x="0" y="0"/>
            <a:ext cx="9144000" cy="5147454"/>
          </a:xfrm>
          <a:prstGeom prst="rect">
            <a:avLst/>
          </a:prstGeom>
        </p:spPr>
      </p:pic>
      <p:sp>
        <p:nvSpPr>
          <p:cNvPr id="54" name="Google Shape;54;p13"/>
          <p:cNvSpPr txBox="1">
            <a:spLocks noGrp="1"/>
          </p:cNvSpPr>
          <p:nvPr>
            <p:ph type="ctrTitle"/>
          </p:nvPr>
        </p:nvSpPr>
        <p:spPr>
          <a:xfrm>
            <a:off x="3139961" y="1572680"/>
            <a:ext cx="6004039" cy="22657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780" dirty="0"/>
              <a:t>Identifying Risk Factors and Preferred Hospitals for Hip/Knee Replacements: An Analysis of 2019-2022 Hospital Readmission Reduction Program Data</a:t>
            </a:r>
            <a:endParaRPr sz="3780" dirty="0"/>
          </a:p>
        </p:txBody>
      </p:sp>
      <p:sp>
        <p:nvSpPr>
          <p:cNvPr id="55" name="Google Shape;55;p13"/>
          <p:cNvSpPr txBox="1">
            <a:spLocks noGrp="1"/>
          </p:cNvSpPr>
          <p:nvPr>
            <p:ph type="subTitle" idx="1"/>
          </p:nvPr>
        </p:nvSpPr>
        <p:spPr>
          <a:xfrm>
            <a:off x="2523273" y="4246337"/>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dirty="0">
                <a:solidFill>
                  <a:schemeClr val="tx1"/>
                </a:solidFill>
              </a:rPr>
              <a:t>Team Iota</a:t>
            </a:r>
            <a:endParaRPr dirty="0">
              <a:solidFill>
                <a:schemeClr val="tx1"/>
              </a:solidFill>
            </a:endParaRPr>
          </a:p>
          <a:p>
            <a:pPr marL="0" lvl="0" indent="0" algn="ctr" rtl="0">
              <a:spcBef>
                <a:spcPts val="0"/>
              </a:spcBef>
              <a:spcAft>
                <a:spcPts val="0"/>
              </a:spcAft>
              <a:buNone/>
            </a:pPr>
            <a:r>
              <a:rPr lang="en" dirty="0">
                <a:solidFill>
                  <a:schemeClr val="tx1"/>
                </a:solidFill>
              </a:rPr>
              <a:t>Scott </a:t>
            </a:r>
            <a:r>
              <a:rPr lang="en" dirty="0" err="1">
                <a:solidFill>
                  <a:schemeClr val="tx1"/>
                </a:solidFill>
              </a:rPr>
              <a:t>Eugley</a:t>
            </a:r>
            <a:r>
              <a:rPr lang="en" dirty="0">
                <a:solidFill>
                  <a:schemeClr val="tx1"/>
                </a:solidFill>
              </a:rPr>
              <a:t> and Adeline Casali</a:t>
            </a:r>
            <a:endParaRPr dirty="0">
              <a:solidFill>
                <a:schemeClr val="tx1"/>
              </a:solidFill>
            </a:endParaRPr>
          </a:p>
        </p:txBody>
      </p:sp>
      <p:pic>
        <p:nvPicPr>
          <p:cNvPr id="45" name="Audio 44">
            <a:extLst>
              <a:ext uri="{FF2B5EF4-FFF2-40B4-BE49-F238E27FC236}">
                <a16:creationId xmlns:a16="http://schemas.microsoft.com/office/drawing/2014/main" id="{8D14AA82-E1BE-423A-E281-31B76717BE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294"/>
    </mc:Choice>
    <mc:Fallback>
      <p:transition spd="slow" advTm="23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600"/>
              <a:t>Key Takeaways</a:t>
            </a:r>
          </a:p>
        </p:txBody>
      </p:sp>
      <p:sp>
        <p:nvSpPr>
          <p:cNvPr id="104" name="Google Shape;104;p20"/>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10</a:t>
            </a:fld>
            <a:endParaRPr lang="en" sz="900"/>
          </a:p>
        </p:txBody>
      </p:sp>
      <p:graphicFrame>
        <p:nvGraphicFramePr>
          <p:cNvPr id="107" name="Google Shape;103;p20">
            <a:extLst>
              <a:ext uri="{FF2B5EF4-FFF2-40B4-BE49-F238E27FC236}">
                <a16:creationId xmlns:a16="http://schemas.microsoft.com/office/drawing/2014/main" id="{036260AD-74E2-57EA-73C0-8F095ABC984B}"/>
              </a:ext>
            </a:extLst>
          </p:cNvPr>
          <p:cNvGraphicFramePr/>
          <p:nvPr>
            <p:extLst>
              <p:ext uri="{D42A27DB-BD31-4B8C-83A1-F6EECF244321}">
                <p14:modId xmlns:p14="http://schemas.microsoft.com/office/powerpoint/2010/main" val="680670413"/>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6" name="Audio 35">
            <a:extLst>
              <a:ext uri="{FF2B5EF4-FFF2-40B4-BE49-F238E27FC236}">
                <a16:creationId xmlns:a16="http://schemas.microsoft.com/office/drawing/2014/main" id="{E8D0D591-EFF9-CEC7-433C-777F50BD484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718"/>
    </mc:Choice>
    <mc:Fallback>
      <p:transition spd="slow" advTm="90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600"/>
              <a:t>Conclusions and Recommendations</a:t>
            </a:r>
          </a:p>
        </p:txBody>
      </p:sp>
      <p:sp>
        <p:nvSpPr>
          <p:cNvPr id="111" name="Google Shape;111;p21"/>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11</a:t>
            </a:fld>
            <a:endParaRPr lang="en" sz="900"/>
          </a:p>
        </p:txBody>
      </p:sp>
      <p:graphicFrame>
        <p:nvGraphicFramePr>
          <p:cNvPr id="113" name="Google Shape;110;p21">
            <a:extLst>
              <a:ext uri="{FF2B5EF4-FFF2-40B4-BE49-F238E27FC236}">
                <a16:creationId xmlns:a16="http://schemas.microsoft.com/office/drawing/2014/main" id="{54D78799-E08B-DE85-59C4-CAC204118488}"/>
              </a:ext>
            </a:extLst>
          </p:cNvPr>
          <p:cNvGraphicFramePr/>
          <p:nvPr>
            <p:extLst>
              <p:ext uri="{D42A27DB-BD31-4B8C-83A1-F6EECF244321}">
                <p14:modId xmlns:p14="http://schemas.microsoft.com/office/powerpoint/2010/main" val="2342441265"/>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1" name="Audio 100">
            <a:extLst>
              <a:ext uri="{FF2B5EF4-FFF2-40B4-BE49-F238E27FC236}">
                <a16:creationId xmlns:a16="http://schemas.microsoft.com/office/drawing/2014/main" id="{A2103708-2662-6FFC-E77F-5435C467DAB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818"/>
    </mc:Choice>
    <mc:Fallback>
      <p:transition spd="slow" advTm="64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17" name="Google Shape;11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355600" lvl="0" indent="-355600" algn="l" rtl="0">
              <a:lnSpc>
                <a:spcPct val="200000"/>
              </a:lnSpc>
              <a:spcBef>
                <a:spcPts val="1200"/>
              </a:spcBef>
              <a:spcAft>
                <a:spcPts val="0"/>
              </a:spcAft>
              <a:buClr>
                <a:schemeClr val="dk1"/>
              </a:buClr>
              <a:buSzPct val="91666"/>
              <a:buFont typeface="Arial"/>
              <a:buNone/>
            </a:pPr>
            <a:r>
              <a:rPr lang="en" sz="1200">
                <a:solidFill>
                  <a:schemeClr val="dk1"/>
                </a:solidFill>
              </a:rPr>
              <a:t>Centers for Medicare &amp; Medicaid Services. (2024). </a:t>
            </a:r>
            <a:r>
              <a:rPr lang="en" sz="1200" i="1">
                <a:solidFill>
                  <a:schemeClr val="dk1"/>
                </a:solidFill>
              </a:rPr>
              <a:t>2024 Hospital Readmissions Reduction Program (HRRP) Data</a:t>
            </a:r>
            <a:r>
              <a:rPr lang="en" sz="1200">
                <a:solidFill>
                  <a:schemeClr val="dk1"/>
                </a:solidFill>
              </a:rPr>
              <a:t>. CMS. https://data.cms.gov/provider-data/topics/hospitals</a:t>
            </a:r>
            <a:endParaRPr sz="1200">
              <a:solidFill>
                <a:schemeClr val="dk1"/>
              </a:solidFill>
            </a:endParaRPr>
          </a:p>
          <a:p>
            <a:pPr marL="355600" lvl="0" indent="-355600" algn="l" rtl="0">
              <a:lnSpc>
                <a:spcPct val="200000"/>
              </a:lnSpc>
              <a:spcBef>
                <a:spcPts val="1200"/>
              </a:spcBef>
              <a:spcAft>
                <a:spcPts val="0"/>
              </a:spcAft>
              <a:buClr>
                <a:schemeClr val="dk1"/>
              </a:buClr>
              <a:buSzPct val="91666"/>
              <a:buFont typeface="Arial"/>
              <a:buNone/>
            </a:pPr>
            <a:r>
              <a:rPr lang="en" sz="1200">
                <a:solidFill>
                  <a:schemeClr val="dk1"/>
                </a:solidFill>
              </a:rPr>
              <a:t>Edwards, P. K., Levine, M., Cullinan, K., Newbern, G., &amp; Barnes, C. L. (2015). Avoiding readmissions—support systems required after discharge to continue rapid recovery? </a:t>
            </a:r>
            <a:r>
              <a:rPr lang="en" sz="1200" i="1">
                <a:solidFill>
                  <a:schemeClr val="dk1"/>
                </a:solidFill>
              </a:rPr>
              <a:t>The Journal of Arthroplasty</a:t>
            </a:r>
            <a:r>
              <a:rPr lang="en" sz="1200">
                <a:solidFill>
                  <a:schemeClr val="dk1"/>
                </a:solidFill>
              </a:rPr>
              <a:t>, </a:t>
            </a:r>
            <a:r>
              <a:rPr lang="en" sz="1200" i="1">
                <a:solidFill>
                  <a:schemeClr val="dk1"/>
                </a:solidFill>
              </a:rPr>
              <a:t>30</a:t>
            </a:r>
            <a:r>
              <a:rPr lang="en" sz="1200">
                <a:solidFill>
                  <a:schemeClr val="dk1"/>
                </a:solidFill>
              </a:rPr>
              <a:t>(4), 527–530. https://doi.org/10.1016/j.arth.2014.12.029</a:t>
            </a:r>
            <a:endParaRPr sz="1200">
              <a:solidFill>
                <a:schemeClr val="dk1"/>
              </a:solidFill>
            </a:endParaRPr>
          </a:p>
          <a:p>
            <a:pPr marL="355600" lvl="0" indent="-355600" algn="l" rtl="0">
              <a:lnSpc>
                <a:spcPct val="200000"/>
              </a:lnSpc>
              <a:spcBef>
                <a:spcPts val="1200"/>
              </a:spcBef>
              <a:spcAft>
                <a:spcPts val="0"/>
              </a:spcAft>
              <a:buClr>
                <a:schemeClr val="dk1"/>
              </a:buClr>
              <a:buSzPct val="91666"/>
              <a:buFont typeface="Arial"/>
              <a:buNone/>
            </a:pPr>
            <a:r>
              <a:rPr lang="en" sz="1200">
                <a:solidFill>
                  <a:schemeClr val="dk1"/>
                </a:solidFill>
              </a:rPr>
              <a:t>Phillips, J. L. H., Rondon, A. J., Vannello, C., Fillingham, Y. A., Austin, M. S., &amp; Courtney, P. M. (2019). How much does a readmission cost the bundle following primary hip and knee arthroplasty? </a:t>
            </a:r>
            <a:r>
              <a:rPr lang="en" sz="1200" i="1">
                <a:solidFill>
                  <a:schemeClr val="dk1"/>
                </a:solidFill>
              </a:rPr>
              <a:t>The Journal of Arthroplasty</a:t>
            </a:r>
            <a:r>
              <a:rPr lang="en" sz="1200">
                <a:solidFill>
                  <a:schemeClr val="dk1"/>
                </a:solidFill>
              </a:rPr>
              <a:t>, </a:t>
            </a:r>
            <a:r>
              <a:rPr lang="en" sz="1200" i="1">
                <a:solidFill>
                  <a:schemeClr val="dk1"/>
                </a:solidFill>
              </a:rPr>
              <a:t>34</a:t>
            </a:r>
            <a:r>
              <a:rPr lang="en" sz="1200">
                <a:solidFill>
                  <a:schemeClr val="dk1"/>
                </a:solidFill>
              </a:rPr>
              <a:t>(5), 819–823. https://doi.org/10.1016/j.arth.2019.01.029</a:t>
            </a:r>
            <a:endParaRPr sz="1200">
              <a:solidFill>
                <a:schemeClr val="dk1"/>
              </a:solidFill>
            </a:endParaRPr>
          </a:p>
          <a:p>
            <a:pPr marL="0" lvl="0" indent="0" algn="l" rtl="0">
              <a:spcBef>
                <a:spcPts val="1200"/>
              </a:spcBef>
              <a:spcAft>
                <a:spcPts val="1200"/>
              </a:spcAft>
              <a:buNone/>
            </a:pPr>
            <a:endParaRPr/>
          </a:p>
        </p:txBody>
      </p:sp>
      <p:sp>
        <p:nvSpPr>
          <p:cNvPr id="118" name="Google Shape;11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45" name="Audio 44">
            <a:extLst>
              <a:ext uri="{FF2B5EF4-FFF2-40B4-BE49-F238E27FC236}">
                <a16:creationId xmlns:a16="http://schemas.microsoft.com/office/drawing/2014/main" id="{07659BCA-1EB2-3E25-1A65-215E0073BE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63"/>
    </mc:Choice>
    <mc:Fallback>
      <p:transition spd="slow" advTm="11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
              <a:t>Background</a:t>
            </a:r>
            <a:endParaRPr lang="en-US"/>
          </a:p>
        </p:txBody>
      </p:sp>
      <p:sp>
        <p:nvSpPr>
          <p:cNvPr id="62" name="Google Shape;62;p14"/>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None/>
            </a:pPr>
            <a:fld id="{00000000-1234-1234-1234-123412341234}" type="slidenum">
              <a:rPr lang="en" sz="900"/>
              <a:pPr marL="0" lvl="0" indent="0" rtl="0">
                <a:lnSpc>
                  <a:spcPct val="90000"/>
                </a:lnSpc>
                <a:spcBef>
                  <a:spcPts val="0"/>
                </a:spcBef>
                <a:spcAft>
                  <a:spcPts val="600"/>
                </a:spcAft>
                <a:buNone/>
              </a:pPr>
              <a:t>2</a:t>
            </a:fld>
            <a:endParaRPr lang="en" sz="900"/>
          </a:p>
        </p:txBody>
      </p:sp>
      <p:graphicFrame>
        <p:nvGraphicFramePr>
          <p:cNvPr id="64" name="Google Shape;61;p14">
            <a:extLst>
              <a:ext uri="{FF2B5EF4-FFF2-40B4-BE49-F238E27FC236}">
                <a16:creationId xmlns:a16="http://schemas.microsoft.com/office/drawing/2014/main" id="{D8E8DC3A-1D3B-B350-2A1E-A909497FB0DD}"/>
              </a:ext>
            </a:extLst>
          </p:cNvPr>
          <p:cNvGraphicFramePr/>
          <p:nvPr>
            <p:extLst>
              <p:ext uri="{D42A27DB-BD31-4B8C-83A1-F6EECF244321}">
                <p14:modId xmlns:p14="http://schemas.microsoft.com/office/powerpoint/2010/main" val="256735621"/>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extLst>
              <a:ext uri="{FF2B5EF4-FFF2-40B4-BE49-F238E27FC236}">
                <a16:creationId xmlns:a16="http://schemas.microsoft.com/office/drawing/2014/main" id="{E2B6287C-B318-2A8F-B94C-16C4B904883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904"/>
    </mc:Choice>
    <mc:Fallback>
      <p:transition spd="slow" advTm="54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53883"/>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600" dirty="0"/>
              <a:t>Question, Hypothesis, and Prediction</a:t>
            </a:r>
          </a:p>
        </p:txBody>
      </p:sp>
      <p:sp>
        <p:nvSpPr>
          <p:cNvPr id="69" name="Google Shape;69;p15"/>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None/>
            </a:pPr>
            <a:fld id="{00000000-1234-1234-1234-123412341234}" type="slidenum">
              <a:rPr lang="en" sz="900"/>
              <a:pPr marL="0" lvl="0" indent="0" rtl="0">
                <a:lnSpc>
                  <a:spcPct val="90000"/>
                </a:lnSpc>
                <a:spcBef>
                  <a:spcPts val="0"/>
                </a:spcBef>
                <a:spcAft>
                  <a:spcPts val="600"/>
                </a:spcAft>
                <a:buNone/>
              </a:pPr>
              <a:t>3</a:t>
            </a:fld>
            <a:endParaRPr lang="en" sz="900"/>
          </a:p>
        </p:txBody>
      </p:sp>
      <p:graphicFrame>
        <p:nvGraphicFramePr>
          <p:cNvPr id="71" name="Google Shape;68;p15">
            <a:extLst>
              <a:ext uri="{FF2B5EF4-FFF2-40B4-BE49-F238E27FC236}">
                <a16:creationId xmlns:a16="http://schemas.microsoft.com/office/drawing/2014/main" id="{A3913341-DBE5-640C-CA37-7AB0B2762EFC}"/>
              </a:ext>
            </a:extLst>
          </p:cNvPr>
          <p:cNvGraphicFramePr/>
          <p:nvPr>
            <p:extLst>
              <p:ext uri="{D42A27DB-BD31-4B8C-83A1-F6EECF244321}">
                <p14:modId xmlns:p14="http://schemas.microsoft.com/office/powerpoint/2010/main" val="4249231518"/>
              </p:ext>
            </p:extLst>
          </p:nvPr>
        </p:nvGraphicFramePr>
        <p:xfrm>
          <a:off x="311700" y="826583"/>
          <a:ext cx="8520600" cy="40630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extLst>
              <a:ext uri="{FF2B5EF4-FFF2-40B4-BE49-F238E27FC236}">
                <a16:creationId xmlns:a16="http://schemas.microsoft.com/office/drawing/2014/main" id="{6C65A54A-9513-5505-3A79-E1E5C3D65D9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396"/>
    </mc:Choice>
    <mc:Fallback>
      <p:transition spd="slow" advTm="56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600" dirty="0"/>
              <a:t>Data Source</a:t>
            </a:r>
          </a:p>
        </p:txBody>
      </p:sp>
      <p:sp>
        <p:nvSpPr>
          <p:cNvPr id="76" name="Google Shape;76;p16"/>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None/>
            </a:pPr>
            <a:fld id="{00000000-1234-1234-1234-123412341234}" type="slidenum">
              <a:rPr lang="en" sz="900"/>
              <a:pPr marL="0" lvl="0" indent="0" rtl="0">
                <a:lnSpc>
                  <a:spcPct val="90000"/>
                </a:lnSpc>
                <a:spcBef>
                  <a:spcPts val="0"/>
                </a:spcBef>
                <a:spcAft>
                  <a:spcPts val="600"/>
                </a:spcAft>
                <a:buNone/>
              </a:pPr>
              <a:t>4</a:t>
            </a:fld>
            <a:endParaRPr lang="en" sz="900"/>
          </a:p>
        </p:txBody>
      </p:sp>
      <p:graphicFrame>
        <p:nvGraphicFramePr>
          <p:cNvPr id="78" name="Google Shape;75;p16">
            <a:extLst>
              <a:ext uri="{FF2B5EF4-FFF2-40B4-BE49-F238E27FC236}">
                <a16:creationId xmlns:a16="http://schemas.microsoft.com/office/drawing/2014/main" id="{7C5CE9F9-B74B-0D49-B70E-A8680DE22535}"/>
              </a:ext>
            </a:extLst>
          </p:cNvPr>
          <p:cNvGraphicFramePr/>
          <p:nvPr>
            <p:extLst>
              <p:ext uri="{D42A27DB-BD31-4B8C-83A1-F6EECF244321}">
                <p14:modId xmlns:p14="http://schemas.microsoft.com/office/powerpoint/2010/main" val="2481978080"/>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extLst>
              <a:ext uri="{FF2B5EF4-FFF2-40B4-BE49-F238E27FC236}">
                <a16:creationId xmlns:a16="http://schemas.microsoft.com/office/drawing/2014/main" id="{D35673DC-EAF9-710B-75A6-F8CD4EC9529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386"/>
    </mc:Choice>
    <mc:Fallback>
      <p:transition spd="slow" advTm="33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FF7899-2208-376F-A690-2387B999F4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1026" name="Picture 2">
            <a:extLst>
              <a:ext uri="{FF2B5EF4-FFF2-40B4-BE49-F238E27FC236}">
                <a16:creationId xmlns:a16="http://schemas.microsoft.com/office/drawing/2014/main" id="{CCCA422C-C10C-CDF3-45FF-B01FE9139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0308"/>
            <a:ext cx="4572000" cy="28208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80C9D6-AF77-56FF-B061-6301675FA9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440309"/>
            <a:ext cx="4572000" cy="28208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989D69-EDF7-BE0A-DB1C-52BF895A2856}"/>
              </a:ext>
            </a:extLst>
          </p:cNvPr>
          <p:cNvSpPr txBox="1"/>
          <p:nvPr/>
        </p:nvSpPr>
        <p:spPr>
          <a:xfrm>
            <a:off x="3421309" y="411402"/>
            <a:ext cx="2651122" cy="492443"/>
          </a:xfrm>
          <a:prstGeom prst="rect">
            <a:avLst/>
          </a:prstGeom>
          <a:noFill/>
        </p:spPr>
        <p:txBody>
          <a:bodyPr wrap="square" rtlCol="0">
            <a:spAutoFit/>
          </a:bodyPr>
          <a:lstStyle/>
          <a:p>
            <a:r>
              <a:rPr lang="en-US" sz="2600" dirty="0"/>
              <a:t>Data Exploration</a:t>
            </a:r>
          </a:p>
        </p:txBody>
      </p:sp>
      <p:pic>
        <p:nvPicPr>
          <p:cNvPr id="11" name="Audio 10">
            <a:extLst>
              <a:ext uri="{FF2B5EF4-FFF2-40B4-BE49-F238E27FC236}">
                <a16:creationId xmlns:a16="http://schemas.microsoft.com/office/drawing/2014/main" id="{9AA3EBD0-8FAD-E9B4-6E94-932475ECE8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14243941"/>
      </p:ext>
    </p:extLst>
  </p:cSld>
  <p:clrMapOvr>
    <a:masterClrMapping/>
  </p:clrMapOvr>
  <mc:AlternateContent xmlns:mc="http://schemas.openxmlformats.org/markup-compatibility/2006">
    <mc:Choice xmlns:p14="http://schemas.microsoft.com/office/powerpoint/2010/main" Requires="p14">
      <p:transition spd="slow" p14:dur="2000" advTm="42600"/>
    </mc:Choice>
    <mc:Fallback>
      <p:transition spd="slow" advTm="42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a:t>Data Cleaning</a:t>
            </a:r>
          </a:p>
        </p:txBody>
      </p:sp>
      <p:sp>
        <p:nvSpPr>
          <p:cNvPr id="83" name="Google Shape;83;p17"/>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None/>
            </a:pPr>
            <a:fld id="{00000000-1234-1234-1234-123412341234}" type="slidenum">
              <a:rPr lang="en" sz="900"/>
              <a:pPr marL="0" lvl="0" indent="0" rtl="0">
                <a:lnSpc>
                  <a:spcPct val="90000"/>
                </a:lnSpc>
                <a:spcBef>
                  <a:spcPts val="0"/>
                </a:spcBef>
                <a:spcAft>
                  <a:spcPts val="600"/>
                </a:spcAft>
                <a:buNone/>
              </a:pPr>
              <a:t>6</a:t>
            </a:fld>
            <a:endParaRPr lang="en" sz="900"/>
          </a:p>
        </p:txBody>
      </p:sp>
      <p:graphicFrame>
        <p:nvGraphicFramePr>
          <p:cNvPr id="85" name="Google Shape;82;p17">
            <a:extLst>
              <a:ext uri="{FF2B5EF4-FFF2-40B4-BE49-F238E27FC236}">
                <a16:creationId xmlns:a16="http://schemas.microsoft.com/office/drawing/2014/main" id="{7F931BAE-5522-CC33-B071-8EA1D5A5303A}"/>
              </a:ext>
            </a:extLst>
          </p:cNvPr>
          <p:cNvGraphicFramePr/>
          <p:nvPr>
            <p:extLst>
              <p:ext uri="{D42A27DB-BD31-4B8C-83A1-F6EECF244321}">
                <p14:modId xmlns:p14="http://schemas.microsoft.com/office/powerpoint/2010/main" val="298563300"/>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5F1CCFAF-03DD-2B04-7693-01AB65312B9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715"/>
    </mc:Choice>
    <mc:Fallback>
      <p:transition spd="slow" advTm="47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4066-66C3-E3DA-39AC-F4A18B0BE1D9}"/>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sz="2800"/>
              <a:t>Correlation Heatmaps: Before and After</a:t>
            </a:r>
          </a:p>
        </p:txBody>
      </p:sp>
      <p:sp>
        <p:nvSpPr>
          <p:cNvPr id="3" name="Slide Number Placeholder 2">
            <a:extLst>
              <a:ext uri="{FF2B5EF4-FFF2-40B4-BE49-F238E27FC236}">
                <a16:creationId xmlns:a16="http://schemas.microsoft.com/office/drawing/2014/main" id="{F7B09CAE-A265-6615-0601-8980C9776A96}"/>
              </a:ext>
            </a:extLst>
          </p:cNvPr>
          <p:cNvSpPr>
            <a:spLocks noGrp="1"/>
          </p:cNvSpPr>
          <p:nvPr>
            <p:ph type="sldNum"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7</a:t>
            </a:fld>
            <a:endParaRPr lang="en" sz="900"/>
          </a:p>
        </p:txBody>
      </p:sp>
      <p:pic>
        <p:nvPicPr>
          <p:cNvPr id="2050" name="Picture 2">
            <a:extLst>
              <a:ext uri="{FF2B5EF4-FFF2-40B4-BE49-F238E27FC236}">
                <a16:creationId xmlns:a16="http://schemas.microsoft.com/office/drawing/2014/main" id="{587066B7-A05B-97EB-2F48-384E13331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599" r="4" b="4"/>
          <a:stretch/>
        </p:blipFill>
        <p:spPr bwMode="auto">
          <a:xfrm>
            <a:off x="311700" y="1208225"/>
            <a:ext cx="4165050"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2954ECB-7D2E-59F7-652A-156E6AFED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4" b="8602"/>
          <a:stretch/>
        </p:blipFill>
        <p:spPr bwMode="auto">
          <a:xfrm>
            <a:off x="4667250" y="1208225"/>
            <a:ext cx="4165050"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pic>
        <p:nvPicPr>
          <p:cNvPr id="23" name="Audio 22">
            <a:extLst>
              <a:ext uri="{FF2B5EF4-FFF2-40B4-BE49-F238E27FC236}">
                <a16:creationId xmlns:a16="http://schemas.microsoft.com/office/drawing/2014/main" id="{AE4EEF52-BC51-8232-B51A-0187FBF884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19949114"/>
      </p:ext>
    </p:extLst>
  </p:cSld>
  <p:clrMapOvr>
    <a:masterClrMapping/>
  </p:clrMapOvr>
  <mc:AlternateContent xmlns:mc="http://schemas.openxmlformats.org/markup-compatibility/2006">
    <mc:Choice xmlns:p14="http://schemas.microsoft.com/office/powerpoint/2010/main" Requires="p14">
      <p:transition spd="slow" p14:dur="2000" advTm="85846"/>
    </mc:Choice>
    <mc:Fallback>
      <p:transition spd="slow" advTm="85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a:t>Methods</a:t>
            </a:r>
          </a:p>
        </p:txBody>
      </p:sp>
      <p:sp>
        <p:nvSpPr>
          <p:cNvPr id="90" name="Google Shape;90;p18"/>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None/>
            </a:pPr>
            <a:fld id="{00000000-1234-1234-1234-123412341234}" type="slidenum">
              <a:rPr lang="en" sz="900"/>
              <a:pPr marL="0" lvl="0" indent="0" rtl="0">
                <a:lnSpc>
                  <a:spcPct val="90000"/>
                </a:lnSpc>
                <a:spcBef>
                  <a:spcPts val="0"/>
                </a:spcBef>
                <a:spcAft>
                  <a:spcPts val="600"/>
                </a:spcAft>
                <a:buNone/>
              </a:pPr>
              <a:t>8</a:t>
            </a:fld>
            <a:endParaRPr lang="en" sz="900"/>
          </a:p>
        </p:txBody>
      </p:sp>
      <p:graphicFrame>
        <p:nvGraphicFramePr>
          <p:cNvPr id="92" name="Google Shape;89;p18">
            <a:extLst>
              <a:ext uri="{FF2B5EF4-FFF2-40B4-BE49-F238E27FC236}">
                <a16:creationId xmlns:a16="http://schemas.microsoft.com/office/drawing/2014/main" id="{E86648F2-2EB7-4A73-AA9A-E59B773A0FC3}"/>
              </a:ext>
            </a:extLst>
          </p:cNvPr>
          <p:cNvGraphicFramePr/>
          <p:nvPr>
            <p:extLst>
              <p:ext uri="{D42A27DB-BD31-4B8C-83A1-F6EECF244321}">
                <p14:modId xmlns:p14="http://schemas.microsoft.com/office/powerpoint/2010/main" val="627518737"/>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extLst>
              <a:ext uri="{FF2B5EF4-FFF2-40B4-BE49-F238E27FC236}">
                <a16:creationId xmlns:a16="http://schemas.microsoft.com/office/drawing/2014/main" id="{E97EA76C-418D-BEB6-19E9-EA1C60FA4AC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850"/>
    </mc:Choice>
    <mc:Fallback>
      <p:transition spd="slow" advTm="61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600"/>
              <a:t>Findings</a:t>
            </a:r>
          </a:p>
        </p:txBody>
      </p:sp>
      <p:sp>
        <p:nvSpPr>
          <p:cNvPr id="97" name="Google Shape;97;p19"/>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None/>
            </a:pPr>
            <a:fld id="{00000000-1234-1234-1234-123412341234}" type="slidenum">
              <a:rPr lang="en" sz="900"/>
              <a:pPr marL="0" lvl="0" indent="0" rtl="0">
                <a:lnSpc>
                  <a:spcPct val="90000"/>
                </a:lnSpc>
                <a:spcBef>
                  <a:spcPts val="0"/>
                </a:spcBef>
                <a:spcAft>
                  <a:spcPts val="600"/>
                </a:spcAft>
                <a:buNone/>
              </a:pPr>
              <a:t>9</a:t>
            </a:fld>
            <a:endParaRPr lang="en" sz="900"/>
          </a:p>
        </p:txBody>
      </p:sp>
      <p:graphicFrame>
        <p:nvGraphicFramePr>
          <p:cNvPr id="101" name="Google Shape;96;p19">
            <a:extLst>
              <a:ext uri="{FF2B5EF4-FFF2-40B4-BE49-F238E27FC236}">
                <a16:creationId xmlns:a16="http://schemas.microsoft.com/office/drawing/2014/main" id="{E9F00F63-D215-350E-79E7-4F57881F9598}"/>
              </a:ext>
            </a:extLst>
          </p:cNvPr>
          <p:cNvGraphicFramePr/>
          <p:nvPr>
            <p:extLst>
              <p:ext uri="{D42A27DB-BD31-4B8C-83A1-F6EECF244321}">
                <p14:modId xmlns:p14="http://schemas.microsoft.com/office/powerpoint/2010/main" val="3625033992"/>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1" name="Audio 70">
            <a:extLst>
              <a:ext uri="{FF2B5EF4-FFF2-40B4-BE49-F238E27FC236}">
                <a16:creationId xmlns:a16="http://schemas.microsoft.com/office/drawing/2014/main" id="{7CD3BF80-F85F-6188-9E28-61EF01DB103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099"/>
    </mc:Choice>
    <mc:Fallback>
      <p:transition spd="slow" advTm="63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1"/>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1425</Words>
  <Application>Microsoft Macintosh PowerPoint</Application>
  <PresentationFormat>On-screen Show (16:9)</PresentationFormat>
  <Paragraphs>81</Paragraphs>
  <Slides>12</Slides>
  <Notes>10</Notes>
  <HiddenSlides>0</HiddenSlides>
  <MMClips>12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Light</vt:lpstr>
      <vt:lpstr>Identifying Risk Factors and Preferred Hospitals for Hip/Knee Replacements: An Analysis of 2019-2022 Hospital Readmission Reduction Program Data</vt:lpstr>
      <vt:lpstr>Background</vt:lpstr>
      <vt:lpstr>Question, Hypothesis, and Prediction</vt:lpstr>
      <vt:lpstr>Data Source</vt:lpstr>
      <vt:lpstr>PowerPoint Presentation</vt:lpstr>
      <vt:lpstr>Data Cleaning</vt:lpstr>
      <vt:lpstr>Correlation Heatmaps: Before and After</vt:lpstr>
      <vt:lpstr>Methods</vt:lpstr>
      <vt:lpstr>Findings</vt:lpstr>
      <vt:lpstr>Key Takeaways</vt:lpstr>
      <vt:lpstr>Conclusions and Recommendations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Risk Factors and Preferred Hospitals for Hip/Knee Replacements: An Analysis of 2019-2022 Hospital Readmission Reduction Program Data</dc:title>
  <cp:lastModifiedBy>Adeline R Casali</cp:lastModifiedBy>
  <cp:revision>6</cp:revision>
  <dcterms:modified xsi:type="dcterms:W3CDTF">2024-08-21T01:23:40Z</dcterms:modified>
</cp:coreProperties>
</file>